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660"/>
  </p:normalViewPr>
  <p:slideViewPr>
    <p:cSldViewPr>
      <p:cViewPr varScale="1">
        <p:scale>
          <a:sx n="53" d="100"/>
          <a:sy n="53" d="100"/>
        </p:scale>
        <p:origin x="48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168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3A82DC-D389-CDC4-B41F-E1DDA4FD03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DE5616-537F-7B3C-018C-464B58C377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81CF1-49B6-4E83-A493-F99B6396D3CE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F2592-F9D4-40FF-DEB6-BE4F1DD17A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ECCE6-08E0-9736-8A66-EFE11D7704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CAF5-A95A-4E21-B502-401F5820A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23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3A92F-58B2-48CA-823D-DC76F3DA80AE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8C5C8-1D97-44A9-99B9-5C290279A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6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8C5C8-1D97-44A9-99B9-5C290279A67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2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Holder 3">
            <a:extLst>
              <a:ext uri="{FF2B5EF4-FFF2-40B4-BE49-F238E27FC236}">
                <a16:creationId xmlns:a16="http://schemas.microsoft.com/office/drawing/2014/main" id="{A9B244BE-13A1-FD5D-CDD2-FE0E683312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099341" y="4123299"/>
            <a:ext cx="11905416" cy="4879975"/>
          </a:xfrm>
        </p:spPr>
        <p:txBody>
          <a:bodyPr lIns="0" tIns="0" rIns="0" bIns="0"/>
          <a:lstStyle>
            <a:lvl1pPr>
              <a:defRPr sz="3950" b="1" i="0">
                <a:solidFill>
                  <a:srgbClr val="931A68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931A68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006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97531" y="510844"/>
            <a:ext cx="10709036" cy="1433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37487" y="4290834"/>
            <a:ext cx="15229125" cy="266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thebestcoach@luv2code.com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thebestcoach@luv2code.com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foo.email%3Dmyeasycoach@luv2code.com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yeasycoach@luv2code.com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yeasycoach@luv2code.com" TargetMode="External"/><Relationship Id="rId4" Type="http://schemas.openxmlformats.org/officeDocument/2006/relationships/hyperlink" Target="mailto:foo.email%3Dmyeasycoach@luv2code.com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mailto:foo.email%3Dmyeasycoach@luv2code.com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myeasycoach@luv2code.com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myeasycoach@luv2code.com" TargetMode="External"/><Relationship Id="rId4" Type="http://schemas.openxmlformats.org/officeDocument/2006/relationships/hyperlink" Target="mailto:foo.email%3Dmyeasycoach@luv2cod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spc="-150" dirty="0"/>
              <a:t>Inversion</a:t>
            </a:r>
            <a:r>
              <a:rPr spc="-390" dirty="0"/>
              <a:t> </a:t>
            </a:r>
            <a:r>
              <a:rPr spc="-80" dirty="0"/>
              <a:t>of</a:t>
            </a:r>
            <a:r>
              <a:rPr spc="-385" dirty="0"/>
              <a:t> </a:t>
            </a:r>
            <a:r>
              <a:rPr spc="-175" dirty="0"/>
              <a:t>Control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5082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Palatino Linotype"/>
                <a:cs typeface="Palatino Linotype"/>
              </a:rPr>
              <a:t>Ste</a:t>
            </a:r>
            <a:r>
              <a:rPr sz="6500" spc="125" dirty="0">
                <a:latin typeface="Palatino Linotype"/>
                <a:cs typeface="Palatino Linotype"/>
              </a:rPr>
              <a:t>p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245" dirty="0">
                <a:latin typeface="Palatino Linotype"/>
                <a:cs typeface="Palatino Linotype"/>
              </a:rPr>
              <a:t>2</a:t>
            </a:r>
            <a:r>
              <a:rPr sz="6500" spc="190" dirty="0">
                <a:latin typeface="Palatino Linotype"/>
                <a:cs typeface="Palatino Linotype"/>
              </a:rPr>
              <a:t>:</a:t>
            </a:r>
            <a:r>
              <a:rPr sz="6500" spc="-430" dirty="0">
                <a:latin typeface="Palatino Linotype"/>
                <a:cs typeface="Palatino Linotype"/>
              </a:rPr>
              <a:t> </a:t>
            </a:r>
            <a:r>
              <a:rPr sz="6500" spc="-5" dirty="0">
                <a:latin typeface="Palatino Linotype"/>
                <a:cs typeface="Palatino Linotype"/>
              </a:rPr>
              <a:t>Creat</a:t>
            </a:r>
            <a:r>
              <a:rPr sz="6500" spc="135" dirty="0">
                <a:latin typeface="Palatino Linotype"/>
                <a:cs typeface="Palatino Linotype"/>
              </a:rPr>
              <a:t>e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135" dirty="0">
                <a:latin typeface="Palatino Linotype"/>
                <a:cs typeface="Palatino Linotype"/>
              </a:rPr>
              <a:t>a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60" dirty="0">
                <a:latin typeface="Palatino Linotype"/>
                <a:cs typeface="Palatino Linotype"/>
              </a:rPr>
              <a:t>Sprin</a:t>
            </a:r>
            <a:r>
              <a:rPr sz="6500" spc="80" dirty="0">
                <a:latin typeface="Palatino Linotype"/>
                <a:cs typeface="Palatino Linotype"/>
              </a:rPr>
              <a:t>g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25" dirty="0">
                <a:latin typeface="Palatino Linotype"/>
                <a:cs typeface="Palatino Linotype"/>
              </a:rPr>
              <a:t>Container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560624"/>
            <a:ext cx="14150340" cy="631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0050" indent="-387985">
              <a:lnSpc>
                <a:spcPct val="100000"/>
              </a:lnSpc>
              <a:spcBef>
                <a:spcPts val="12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400050" algn="l"/>
                <a:tab pos="400685" algn="l"/>
              </a:tabLst>
            </a:pPr>
            <a:r>
              <a:rPr sz="3950" spc="10" dirty="0">
                <a:latin typeface="Palatino Linotype"/>
                <a:cs typeface="Palatino Linotype"/>
              </a:rPr>
              <a:t>Spring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container</a:t>
            </a:r>
            <a:r>
              <a:rPr sz="3950" spc="5" dirty="0">
                <a:latin typeface="Palatino Linotype"/>
                <a:cs typeface="Palatino Linotype"/>
              </a:rPr>
              <a:t> is </a:t>
            </a:r>
            <a:r>
              <a:rPr sz="3950" spc="10" dirty="0">
                <a:latin typeface="Palatino Linotype"/>
                <a:cs typeface="Palatino Linotype"/>
              </a:rPr>
              <a:t>generically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known as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b="1" spc="10" dirty="0">
                <a:latin typeface="Palatino Linotype"/>
                <a:cs typeface="Palatino Linotype"/>
              </a:rPr>
              <a:t>ApplicationContext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9800" y="3551908"/>
            <a:ext cx="9364980" cy="4842510"/>
          </a:xfrm>
          <a:prstGeom prst="rect">
            <a:avLst/>
          </a:prstGeom>
        </p:spPr>
        <p:txBody>
          <a:bodyPr vert="horz" wrap="square" lIns="0" tIns="373380" rIns="0" bIns="0" rtlCol="0">
            <a:spAutoFit/>
          </a:bodyPr>
          <a:lstStyle/>
          <a:p>
            <a:pPr marL="425450" indent="-387985">
              <a:lnSpc>
                <a:spcPct val="100000"/>
              </a:lnSpc>
              <a:spcBef>
                <a:spcPts val="2940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425450" algn="l"/>
                <a:tab pos="426084" algn="l"/>
              </a:tabLst>
            </a:pPr>
            <a:r>
              <a:rPr sz="3950" spc="5" dirty="0">
                <a:latin typeface="Palatino Linotype"/>
                <a:cs typeface="Palatino Linotype"/>
              </a:rPr>
              <a:t>Specialized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implementations</a:t>
            </a:r>
            <a:endParaRPr sz="3950" dirty="0">
              <a:latin typeface="Palatino Linotype"/>
              <a:cs typeface="Palatino Linotype"/>
            </a:endParaRPr>
          </a:p>
          <a:p>
            <a:pPr marL="843915" lvl="1" indent="-387985">
              <a:lnSpc>
                <a:spcPct val="100000"/>
              </a:lnSpc>
              <a:spcBef>
                <a:spcPts val="284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843915" algn="l"/>
                <a:tab pos="844550" algn="l"/>
              </a:tabLst>
            </a:pPr>
            <a:r>
              <a:rPr sz="3950" spc="10" dirty="0">
                <a:latin typeface="Palatino Linotype"/>
                <a:cs typeface="Palatino Linotype"/>
              </a:rPr>
              <a:t>ClassPathXmlApplicationContext</a:t>
            </a:r>
            <a:endParaRPr sz="3950" dirty="0">
              <a:latin typeface="Palatino Linotype"/>
              <a:cs typeface="Palatino Linotype"/>
            </a:endParaRPr>
          </a:p>
          <a:p>
            <a:pPr marL="843915" lvl="1" indent="-387985">
              <a:lnSpc>
                <a:spcPct val="100000"/>
              </a:lnSpc>
              <a:spcBef>
                <a:spcPts val="284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843915" algn="l"/>
                <a:tab pos="844550" algn="l"/>
              </a:tabLst>
            </a:pPr>
            <a:r>
              <a:rPr sz="3950" spc="5" dirty="0">
                <a:latin typeface="Palatino Linotype"/>
                <a:cs typeface="Palatino Linotype"/>
              </a:rPr>
              <a:t>AnnotationConfigApplicationContext</a:t>
            </a:r>
            <a:endParaRPr sz="3950" dirty="0">
              <a:latin typeface="Palatino Linotype"/>
              <a:cs typeface="Palatino Linotype"/>
            </a:endParaRPr>
          </a:p>
          <a:p>
            <a:pPr marL="843915" lvl="1" indent="-387985">
              <a:lnSpc>
                <a:spcPct val="100000"/>
              </a:lnSpc>
              <a:spcBef>
                <a:spcPts val="284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843915" algn="l"/>
                <a:tab pos="844550" algn="l"/>
              </a:tabLst>
            </a:pPr>
            <a:r>
              <a:rPr sz="3950" spc="-5" dirty="0">
                <a:latin typeface="Palatino Linotype"/>
                <a:cs typeface="Palatino Linotype"/>
              </a:rPr>
              <a:t>GenericWebApplicationContext</a:t>
            </a:r>
            <a:endParaRPr sz="3950" dirty="0">
              <a:latin typeface="Palatino Linotype"/>
              <a:cs typeface="Palatino Linotype"/>
            </a:endParaRPr>
          </a:p>
          <a:p>
            <a:pPr marL="843915" lvl="1" indent="-387985">
              <a:lnSpc>
                <a:spcPct val="100000"/>
              </a:lnSpc>
              <a:spcBef>
                <a:spcPts val="284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843915" algn="l"/>
                <a:tab pos="844550" algn="l"/>
              </a:tabLst>
            </a:pPr>
            <a:r>
              <a:rPr sz="3950" spc="10" dirty="0">
                <a:latin typeface="Palatino Linotype"/>
                <a:cs typeface="Palatino Linotype"/>
              </a:rPr>
              <a:t>others</a:t>
            </a:r>
            <a:r>
              <a:rPr sz="3950" spc="-40" dirty="0">
                <a:latin typeface="Palatino Linotype"/>
                <a:cs typeface="Palatino Linotype"/>
              </a:rPr>
              <a:t> </a:t>
            </a:r>
            <a:r>
              <a:rPr sz="3950" spc="25" dirty="0">
                <a:latin typeface="Palatino Linotype"/>
                <a:cs typeface="Palatino Linotype"/>
              </a:rPr>
              <a:t>…</a:t>
            </a:r>
            <a:endParaRPr sz="395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62943" y="4007743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2802373" y="0"/>
                </a:moveTo>
                <a:lnTo>
                  <a:pt x="470748" y="0"/>
                </a:lnTo>
                <a:lnTo>
                  <a:pt x="407860" y="106"/>
                </a:lnTo>
                <a:lnTo>
                  <a:pt x="354332" y="850"/>
                </a:lnTo>
                <a:lnTo>
                  <a:pt x="308149" y="2871"/>
                </a:lnTo>
                <a:lnTo>
                  <a:pt x="267299" y="6806"/>
                </a:lnTo>
                <a:lnTo>
                  <a:pt x="193542" y="22972"/>
                </a:lnTo>
                <a:lnTo>
                  <a:pt x="148105" y="44193"/>
                </a:lnTo>
                <a:lnTo>
                  <a:pt x="107513" y="72677"/>
                </a:lnTo>
                <a:lnTo>
                  <a:pt x="72572" y="107618"/>
                </a:lnTo>
                <a:lnTo>
                  <a:pt x="44087" y="148210"/>
                </a:lnTo>
                <a:lnTo>
                  <a:pt x="22866" y="193649"/>
                </a:lnTo>
                <a:lnTo>
                  <a:pt x="11655" y="237194"/>
                </a:lnTo>
                <a:lnTo>
                  <a:pt x="4855" y="283100"/>
                </a:lnTo>
                <a:lnTo>
                  <a:pt x="1363" y="334745"/>
                </a:lnTo>
                <a:lnTo>
                  <a:pt x="77" y="395509"/>
                </a:lnTo>
                <a:lnTo>
                  <a:pt x="0" y="2566453"/>
                </a:lnTo>
                <a:lnTo>
                  <a:pt x="744" y="2619982"/>
                </a:lnTo>
                <a:lnTo>
                  <a:pt x="2765" y="2666164"/>
                </a:lnTo>
                <a:lnTo>
                  <a:pt x="6700" y="2707014"/>
                </a:lnTo>
                <a:lnTo>
                  <a:pt x="22866" y="2780769"/>
                </a:lnTo>
                <a:lnTo>
                  <a:pt x="44087" y="2826208"/>
                </a:lnTo>
                <a:lnTo>
                  <a:pt x="72572" y="2866800"/>
                </a:lnTo>
                <a:lnTo>
                  <a:pt x="107513" y="2901741"/>
                </a:lnTo>
                <a:lnTo>
                  <a:pt x="148105" y="2930226"/>
                </a:lnTo>
                <a:lnTo>
                  <a:pt x="193542" y="2951448"/>
                </a:lnTo>
                <a:lnTo>
                  <a:pt x="237089" y="2962658"/>
                </a:lnTo>
                <a:lnTo>
                  <a:pt x="282995" y="2969457"/>
                </a:lnTo>
                <a:lnTo>
                  <a:pt x="334640" y="2972949"/>
                </a:lnTo>
                <a:lnTo>
                  <a:pt x="395403" y="2974235"/>
                </a:lnTo>
                <a:lnTo>
                  <a:pt x="468664" y="2974419"/>
                </a:lnTo>
                <a:lnTo>
                  <a:pt x="2800290" y="2974419"/>
                </a:lnTo>
                <a:lnTo>
                  <a:pt x="2863177" y="2974313"/>
                </a:lnTo>
                <a:lnTo>
                  <a:pt x="2916706" y="2973568"/>
                </a:lnTo>
                <a:lnTo>
                  <a:pt x="2962888" y="2971548"/>
                </a:lnTo>
                <a:lnTo>
                  <a:pt x="3003738" y="2967613"/>
                </a:lnTo>
                <a:lnTo>
                  <a:pt x="3077496" y="2951448"/>
                </a:lnTo>
                <a:lnTo>
                  <a:pt x="3122932" y="2930226"/>
                </a:lnTo>
                <a:lnTo>
                  <a:pt x="3163524" y="2901741"/>
                </a:lnTo>
                <a:lnTo>
                  <a:pt x="3198466" y="2866800"/>
                </a:lnTo>
                <a:lnTo>
                  <a:pt x="3226950" y="2826208"/>
                </a:lnTo>
                <a:lnTo>
                  <a:pt x="3248171" y="2780769"/>
                </a:lnTo>
                <a:lnTo>
                  <a:pt x="3259382" y="2737224"/>
                </a:lnTo>
                <a:lnTo>
                  <a:pt x="3266182" y="2691319"/>
                </a:lnTo>
                <a:lnTo>
                  <a:pt x="3269674" y="2639674"/>
                </a:lnTo>
                <a:lnTo>
                  <a:pt x="3270961" y="2578910"/>
                </a:lnTo>
                <a:lnTo>
                  <a:pt x="3271144" y="2505648"/>
                </a:lnTo>
                <a:lnTo>
                  <a:pt x="3271038" y="407966"/>
                </a:lnTo>
                <a:lnTo>
                  <a:pt x="3270293" y="354437"/>
                </a:lnTo>
                <a:lnTo>
                  <a:pt x="3268273" y="308254"/>
                </a:lnTo>
                <a:lnTo>
                  <a:pt x="3264337" y="267404"/>
                </a:lnTo>
                <a:lnTo>
                  <a:pt x="3248171" y="193649"/>
                </a:lnTo>
                <a:lnTo>
                  <a:pt x="3226950" y="148210"/>
                </a:lnTo>
                <a:lnTo>
                  <a:pt x="3198466" y="107618"/>
                </a:lnTo>
                <a:lnTo>
                  <a:pt x="3163524" y="72677"/>
                </a:lnTo>
                <a:lnTo>
                  <a:pt x="3122932" y="44193"/>
                </a:lnTo>
                <a:lnTo>
                  <a:pt x="3077496" y="22972"/>
                </a:lnTo>
                <a:lnTo>
                  <a:pt x="3033949" y="11761"/>
                </a:lnTo>
                <a:lnTo>
                  <a:pt x="2988042" y="4961"/>
                </a:lnTo>
                <a:lnTo>
                  <a:pt x="2936397" y="1470"/>
                </a:lnTo>
                <a:lnTo>
                  <a:pt x="2875634" y="183"/>
                </a:lnTo>
                <a:lnTo>
                  <a:pt x="2802373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648968" y="4021391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230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9783" y="5359886"/>
            <a:ext cx="1560161" cy="15599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690850" y="3095765"/>
            <a:ext cx="141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Spring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0393D193-AFAC-131C-37CC-85D6312C1E42}"/>
              </a:ext>
            </a:extLst>
          </p:cNvPr>
          <p:cNvGrpSpPr/>
          <p:nvPr/>
        </p:nvGrpSpPr>
        <p:grpSpPr>
          <a:xfrm>
            <a:off x="290729" y="8748726"/>
            <a:ext cx="19522641" cy="2578576"/>
            <a:chOff x="290730" y="2818203"/>
            <a:chExt cx="19522641" cy="3028703"/>
          </a:xfrm>
        </p:grpSpPr>
        <p:sp>
          <p:nvSpPr>
            <p:cNvPr id="12" name="object 4">
              <a:extLst>
                <a:ext uri="{FF2B5EF4-FFF2-40B4-BE49-F238E27FC236}">
                  <a16:creationId xmlns:a16="http://schemas.microsoft.com/office/drawing/2014/main" id="{2F7BAB3E-4D98-0FF5-108B-5258171202A8}"/>
                </a:ext>
              </a:extLst>
            </p:cNvPr>
            <p:cNvSpPr/>
            <p:nvPr/>
          </p:nvSpPr>
          <p:spPr>
            <a:xfrm>
              <a:off x="468735" y="2933382"/>
              <a:ext cx="19166840" cy="2568575"/>
            </a:xfrm>
            <a:custGeom>
              <a:avLst/>
              <a:gdLst/>
              <a:ahLst/>
              <a:cxnLst/>
              <a:rect l="l" t="t" r="r" b="b"/>
              <a:pathLst>
                <a:path w="19166840" h="2568575">
                  <a:moveTo>
                    <a:pt x="0" y="0"/>
                  </a:moveTo>
                  <a:lnTo>
                    <a:pt x="19166624" y="0"/>
                  </a:lnTo>
                  <a:lnTo>
                    <a:pt x="19166624" y="2567984"/>
                  </a:lnTo>
                  <a:lnTo>
                    <a:pt x="0" y="2567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pic>
          <p:nvPicPr>
            <p:cNvPr id="13" name="object 5">
              <a:extLst>
                <a:ext uri="{FF2B5EF4-FFF2-40B4-BE49-F238E27FC236}">
                  <a16:creationId xmlns:a16="http://schemas.microsoft.com/office/drawing/2014/main" id="{46AC8E8B-FA82-6E9E-7938-35D6D4E19DE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730" y="2818203"/>
              <a:ext cx="19522641" cy="302870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ADFF4FF4-D537-03FB-7C45-BC0A6E2228D1}"/>
              </a:ext>
            </a:extLst>
          </p:cNvPr>
          <p:cNvSpPr txBox="1"/>
          <p:nvPr/>
        </p:nvSpPr>
        <p:spPr>
          <a:xfrm>
            <a:off x="1289050" y="9128388"/>
            <a:ext cx="16363950" cy="1236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ClassPathXmlApplicationContext</a:t>
            </a:r>
            <a:r>
              <a:rPr sz="3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context</a:t>
            </a:r>
            <a:r>
              <a:rPr sz="3950" b="1" spc="-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=</a:t>
            </a:r>
            <a:endParaRPr sz="3950" dirty="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45"/>
              </a:spcBef>
            </a:pP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39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ClassPathXmlApplicationContext(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"applicationContext.xml"</a:t>
            </a:r>
            <a:r>
              <a:rPr sz="3950" b="1" dirty="0">
                <a:latin typeface="Arial"/>
                <a:cs typeface="Arial"/>
              </a:rPr>
              <a:t>);</a:t>
            </a:r>
            <a:endParaRPr sz="39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9414" y="3618302"/>
            <a:ext cx="3271520" cy="2044700"/>
          </a:xfrm>
          <a:custGeom>
            <a:avLst/>
            <a:gdLst/>
            <a:ahLst/>
            <a:cxnLst/>
            <a:rect l="l" t="t" r="r" b="b"/>
            <a:pathLst>
              <a:path w="3271520" h="2044700">
                <a:moveTo>
                  <a:pt x="2802368" y="0"/>
                </a:moveTo>
                <a:lnTo>
                  <a:pt x="470748" y="0"/>
                </a:lnTo>
                <a:lnTo>
                  <a:pt x="407859" y="106"/>
                </a:lnTo>
                <a:lnTo>
                  <a:pt x="354330" y="850"/>
                </a:lnTo>
                <a:lnTo>
                  <a:pt x="308148" y="2871"/>
                </a:lnTo>
                <a:lnTo>
                  <a:pt x="267298" y="6806"/>
                </a:lnTo>
                <a:lnTo>
                  <a:pt x="193544" y="22972"/>
                </a:lnTo>
                <a:lnTo>
                  <a:pt x="148105" y="44194"/>
                </a:lnTo>
                <a:lnTo>
                  <a:pt x="107512" y="72678"/>
                </a:lnTo>
                <a:lnTo>
                  <a:pt x="72571" y="107619"/>
                </a:lnTo>
                <a:lnTo>
                  <a:pt x="44087" y="148212"/>
                </a:lnTo>
                <a:lnTo>
                  <a:pt x="22865" y="193650"/>
                </a:lnTo>
                <a:lnTo>
                  <a:pt x="11655" y="237195"/>
                </a:lnTo>
                <a:lnTo>
                  <a:pt x="4855" y="283101"/>
                </a:lnTo>
                <a:lnTo>
                  <a:pt x="1363" y="334745"/>
                </a:lnTo>
                <a:lnTo>
                  <a:pt x="77" y="395509"/>
                </a:lnTo>
                <a:lnTo>
                  <a:pt x="0" y="1636392"/>
                </a:lnTo>
                <a:lnTo>
                  <a:pt x="744" y="1689921"/>
                </a:lnTo>
                <a:lnTo>
                  <a:pt x="2765" y="1736104"/>
                </a:lnTo>
                <a:lnTo>
                  <a:pt x="6700" y="1776954"/>
                </a:lnTo>
                <a:lnTo>
                  <a:pt x="22865" y="1850709"/>
                </a:lnTo>
                <a:lnTo>
                  <a:pt x="44087" y="1896147"/>
                </a:lnTo>
                <a:lnTo>
                  <a:pt x="72571" y="1936740"/>
                </a:lnTo>
                <a:lnTo>
                  <a:pt x="107512" y="1971681"/>
                </a:lnTo>
                <a:lnTo>
                  <a:pt x="148105" y="2000165"/>
                </a:lnTo>
                <a:lnTo>
                  <a:pt x="193544" y="2021387"/>
                </a:lnTo>
                <a:lnTo>
                  <a:pt x="237088" y="2032598"/>
                </a:lnTo>
                <a:lnTo>
                  <a:pt x="282994" y="2039397"/>
                </a:lnTo>
                <a:lnTo>
                  <a:pt x="334638" y="2042889"/>
                </a:lnTo>
                <a:lnTo>
                  <a:pt x="395402" y="2044175"/>
                </a:lnTo>
                <a:lnTo>
                  <a:pt x="468664" y="2044359"/>
                </a:lnTo>
                <a:lnTo>
                  <a:pt x="2800284" y="2044359"/>
                </a:lnTo>
                <a:lnTo>
                  <a:pt x="2863173" y="2044253"/>
                </a:lnTo>
                <a:lnTo>
                  <a:pt x="2916702" y="2043508"/>
                </a:lnTo>
                <a:lnTo>
                  <a:pt x="2962885" y="2041488"/>
                </a:lnTo>
                <a:lnTo>
                  <a:pt x="3003734" y="2037553"/>
                </a:lnTo>
                <a:lnTo>
                  <a:pt x="3077489" y="2021387"/>
                </a:lnTo>
                <a:lnTo>
                  <a:pt x="3122928" y="2000165"/>
                </a:lnTo>
                <a:lnTo>
                  <a:pt x="3163521" y="1971681"/>
                </a:lnTo>
                <a:lnTo>
                  <a:pt x="3198461" y="1936740"/>
                </a:lnTo>
                <a:lnTo>
                  <a:pt x="3226945" y="1896147"/>
                </a:lnTo>
                <a:lnTo>
                  <a:pt x="3248167" y="1850709"/>
                </a:lnTo>
                <a:lnTo>
                  <a:pt x="3259377" y="1807163"/>
                </a:lnTo>
                <a:lnTo>
                  <a:pt x="3266177" y="1761258"/>
                </a:lnTo>
                <a:lnTo>
                  <a:pt x="3269669" y="1709613"/>
                </a:lnTo>
                <a:lnTo>
                  <a:pt x="3270955" y="1648850"/>
                </a:lnTo>
                <a:lnTo>
                  <a:pt x="3271139" y="1575588"/>
                </a:lnTo>
                <a:lnTo>
                  <a:pt x="3271033" y="407967"/>
                </a:lnTo>
                <a:lnTo>
                  <a:pt x="3270288" y="354438"/>
                </a:lnTo>
                <a:lnTo>
                  <a:pt x="3268268" y="308255"/>
                </a:lnTo>
                <a:lnTo>
                  <a:pt x="3264333" y="267405"/>
                </a:lnTo>
                <a:lnTo>
                  <a:pt x="3248167" y="193650"/>
                </a:lnTo>
                <a:lnTo>
                  <a:pt x="3226945" y="148212"/>
                </a:lnTo>
                <a:lnTo>
                  <a:pt x="3198461" y="107619"/>
                </a:lnTo>
                <a:lnTo>
                  <a:pt x="3163521" y="72678"/>
                </a:lnTo>
                <a:lnTo>
                  <a:pt x="3122928" y="44194"/>
                </a:lnTo>
                <a:lnTo>
                  <a:pt x="3077489" y="22972"/>
                </a:lnTo>
                <a:lnTo>
                  <a:pt x="3033944" y="11761"/>
                </a:lnTo>
                <a:lnTo>
                  <a:pt x="2988039" y="4961"/>
                </a:lnTo>
                <a:lnTo>
                  <a:pt x="2936394" y="1470"/>
                </a:lnTo>
                <a:lnTo>
                  <a:pt x="2875630" y="183"/>
                </a:lnTo>
                <a:lnTo>
                  <a:pt x="2802368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83522" y="4353659"/>
            <a:ext cx="16510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My</a:t>
            </a:r>
            <a:r>
              <a:rPr sz="3450" spc="-1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App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84662" y="9314795"/>
            <a:ext cx="2755900" cy="1177290"/>
          </a:xfrm>
          <a:custGeom>
            <a:avLst/>
            <a:gdLst/>
            <a:ahLst/>
            <a:cxnLst/>
            <a:rect l="l" t="t" r="r" b="b"/>
            <a:pathLst>
              <a:path w="2755900" h="1177290">
                <a:moveTo>
                  <a:pt x="2356748" y="0"/>
                </a:moveTo>
                <a:lnTo>
                  <a:pt x="400338" y="0"/>
                </a:lnTo>
                <a:lnTo>
                  <a:pt x="337183" y="156"/>
                </a:lnTo>
                <a:lnTo>
                  <a:pt x="284995" y="1250"/>
                </a:lnTo>
                <a:lnTo>
                  <a:pt x="240815" y="4218"/>
                </a:lnTo>
                <a:lnTo>
                  <a:pt x="201686" y="10000"/>
                </a:lnTo>
                <a:lnTo>
                  <a:pt x="164648" y="19532"/>
                </a:lnTo>
                <a:lnTo>
                  <a:pt x="116973" y="43078"/>
                </a:lnTo>
                <a:lnTo>
                  <a:pt x="76003" y="76004"/>
                </a:lnTo>
                <a:lnTo>
                  <a:pt x="43077" y="116974"/>
                </a:lnTo>
                <a:lnTo>
                  <a:pt x="19531" y="164649"/>
                </a:lnTo>
                <a:lnTo>
                  <a:pt x="9997" y="201687"/>
                </a:lnTo>
                <a:lnTo>
                  <a:pt x="4211" y="240816"/>
                </a:lnTo>
                <a:lnTo>
                  <a:pt x="1250" y="284613"/>
                </a:lnTo>
                <a:lnTo>
                  <a:pt x="156" y="336277"/>
                </a:lnTo>
                <a:lnTo>
                  <a:pt x="0" y="398566"/>
                </a:lnTo>
                <a:lnTo>
                  <a:pt x="4" y="778718"/>
                </a:lnTo>
                <a:lnTo>
                  <a:pt x="156" y="840100"/>
                </a:lnTo>
                <a:lnTo>
                  <a:pt x="1250" y="892289"/>
                </a:lnTo>
                <a:lnTo>
                  <a:pt x="4235" y="936582"/>
                </a:lnTo>
                <a:lnTo>
                  <a:pt x="10003" y="975612"/>
                </a:lnTo>
                <a:lnTo>
                  <a:pt x="19531" y="1012636"/>
                </a:lnTo>
                <a:lnTo>
                  <a:pt x="43077" y="1060311"/>
                </a:lnTo>
                <a:lnTo>
                  <a:pt x="76003" y="1101280"/>
                </a:lnTo>
                <a:lnTo>
                  <a:pt x="116973" y="1134207"/>
                </a:lnTo>
                <a:lnTo>
                  <a:pt x="164648" y="1157753"/>
                </a:lnTo>
                <a:lnTo>
                  <a:pt x="201671" y="1167284"/>
                </a:lnTo>
                <a:lnTo>
                  <a:pt x="240702" y="1173066"/>
                </a:lnTo>
                <a:lnTo>
                  <a:pt x="284612" y="1176034"/>
                </a:lnTo>
                <a:lnTo>
                  <a:pt x="336276" y="1177128"/>
                </a:lnTo>
                <a:lnTo>
                  <a:pt x="398566" y="1177284"/>
                </a:lnTo>
                <a:lnTo>
                  <a:pt x="2354968" y="1177284"/>
                </a:lnTo>
                <a:lnTo>
                  <a:pt x="2418122" y="1177128"/>
                </a:lnTo>
                <a:lnTo>
                  <a:pt x="2470312" y="1176034"/>
                </a:lnTo>
                <a:lnTo>
                  <a:pt x="2514493" y="1173066"/>
                </a:lnTo>
                <a:lnTo>
                  <a:pt x="2553622" y="1167284"/>
                </a:lnTo>
                <a:lnTo>
                  <a:pt x="2590657" y="1157753"/>
                </a:lnTo>
                <a:lnTo>
                  <a:pt x="2638332" y="1134207"/>
                </a:lnTo>
                <a:lnTo>
                  <a:pt x="2679303" y="1101280"/>
                </a:lnTo>
                <a:lnTo>
                  <a:pt x="2712233" y="1060311"/>
                </a:lnTo>
                <a:lnTo>
                  <a:pt x="2735783" y="1012636"/>
                </a:lnTo>
                <a:lnTo>
                  <a:pt x="2745315" y="975598"/>
                </a:lnTo>
                <a:lnTo>
                  <a:pt x="2751101" y="936468"/>
                </a:lnTo>
                <a:lnTo>
                  <a:pt x="2754062" y="892671"/>
                </a:lnTo>
                <a:lnTo>
                  <a:pt x="2755155" y="841008"/>
                </a:lnTo>
                <a:lnTo>
                  <a:pt x="2755311" y="778718"/>
                </a:lnTo>
                <a:lnTo>
                  <a:pt x="2755307" y="398566"/>
                </a:lnTo>
                <a:lnTo>
                  <a:pt x="2755155" y="337184"/>
                </a:lnTo>
                <a:lnTo>
                  <a:pt x="2754062" y="284996"/>
                </a:lnTo>
                <a:lnTo>
                  <a:pt x="2751077" y="240703"/>
                </a:lnTo>
                <a:lnTo>
                  <a:pt x="2745309" y="201672"/>
                </a:lnTo>
                <a:lnTo>
                  <a:pt x="2735783" y="164649"/>
                </a:lnTo>
                <a:lnTo>
                  <a:pt x="2712233" y="116974"/>
                </a:lnTo>
                <a:lnTo>
                  <a:pt x="2679303" y="76004"/>
                </a:lnTo>
                <a:lnTo>
                  <a:pt x="2638332" y="43078"/>
                </a:lnTo>
                <a:lnTo>
                  <a:pt x="2590657" y="19532"/>
                </a:lnTo>
                <a:lnTo>
                  <a:pt x="2553636" y="10000"/>
                </a:lnTo>
                <a:lnTo>
                  <a:pt x="2514607" y="4218"/>
                </a:lnTo>
                <a:lnTo>
                  <a:pt x="2470696" y="1250"/>
                </a:lnTo>
                <a:lnTo>
                  <a:pt x="2419034" y="156"/>
                </a:lnTo>
                <a:lnTo>
                  <a:pt x="2356748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5000" y="9704281"/>
            <a:ext cx="1995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6629" y="4170448"/>
            <a:ext cx="6470076" cy="2489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6148" y="5086955"/>
            <a:ext cx="6470856" cy="2489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68220" y="3526459"/>
            <a:ext cx="4216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give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me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a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“Coach”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object</a:t>
            </a:r>
            <a:endParaRPr sz="295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1282" y="9844675"/>
            <a:ext cx="2755308" cy="117728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683217" y="10238296"/>
            <a:ext cx="1882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HockeyCoach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17909" y="9314796"/>
            <a:ext cx="2755308" cy="117728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180493" y="9704281"/>
            <a:ext cx="18332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12405" y="3153272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2802363" y="0"/>
                </a:moveTo>
                <a:lnTo>
                  <a:pt x="470748" y="0"/>
                </a:lnTo>
                <a:lnTo>
                  <a:pt x="407859" y="106"/>
                </a:lnTo>
                <a:lnTo>
                  <a:pt x="354330" y="850"/>
                </a:lnTo>
                <a:lnTo>
                  <a:pt x="308146" y="2871"/>
                </a:lnTo>
                <a:lnTo>
                  <a:pt x="267295" y="6806"/>
                </a:lnTo>
                <a:lnTo>
                  <a:pt x="193542" y="22971"/>
                </a:lnTo>
                <a:lnTo>
                  <a:pt x="148101" y="44193"/>
                </a:lnTo>
                <a:lnTo>
                  <a:pt x="107509" y="72677"/>
                </a:lnTo>
                <a:lnTo>
                  <a:pt x="72569" y="107618"/>
                </a:lnTo>
                <a:lnTo>
                  <a:pt x="44086" y="148210"/>
                </a:lnTo>
                <a:lnTo>
                  <a:pt x="22866" y="193649"/>
                </a:lnTo>
                <a:lnTo>
                  <a:pt x="11655" y="237194"/>
                </a:lnTo>
                <a:lnTo>
                  <a:pt x="4855" y="283100"/>
                </a:lnTo>
                <a:lnTo>
                  <a:pt x="1363" y="334745"/>
                </a:lnTo>
                <a:lnTo>
                  <a:pt x="77" y="395509"/>
                </a:lnTo>
                <a:lnTo>
                  <a:pt x="0" y="2566453"/>
                </a:lnTo>
                <a:lnTo>
                  <a:pt x="744" y="2619982"/>
                </a:lnTo>
                <a:lnTo>
                  <a:pt x="2765" y="2666164"/>
                </a:lnTo>
                <a:lnTo>
                  <a:pt x="6700" y="2707014"/>
                </a:lnTo>
                <a:lnTo>
                  <a:pt x="22866" y="2780769"/>
                </a:lnTo>
                <a:lnTo>
                  <a:pt x="44086" y="2826208"/>
                </a:lnTo>
                <a:lnTo>
                  <a:pt x="72569" y="2866800"/>
                </a:lnTo>
                <a:lnTo>
                  <a:pt x="107509" y="2901741"/>
                </a:lnTo>
                <a:lnTo>
                  <a:pt x="148101" y="2930225"/>
                </a:lnTo>
                <a:lnTo>
                  <a:pt x="193542" y="2951447"/>
                </a:lnTo>
                <a:lnTo>
                  <a:pt x="237085" y="2962657"/>
                </a:lnTo>
                <a:lnTo>
                  <a:pt x="282991" y="2969457"/>
                </a:lnTo>
                <a:lnTo>
                  <a:pt x="334637" y="2972949"/>
                </a:lnTo>
                <a:lnTo>
                  <a:pt x="395402" y="2974235"/>
                </a:lnTo>
                <a:lnTo>
                  <a:pt x="468664" y="2974419"/>
                </a:lnTo>
                <a:lnTo>
                  <a:pt x="2800279" y="2974419"/>
                </a:lnTo>
                <a:lnTo>
                  <a:pt x="2863168" y="2974313"/>
                </a:lnTo>
                <a:lnTo>
                  <a:pt x="2916697" y="2973568"/>
                </a:lnTo>
                <a:lnTo>
                  <a:pt x="2962881" y="2971547"/>
                </a:lnTo>
                <a:lnTo>
                  <a:pt x="3003732" y="2967612"/>
                </a:lnTo>
                <a:lnTo>
                  <a:pt x="3077485" y="2951447"/>
                </a:lnTo>
                <a:lnTo>
                  <a:pt x="3122926" y="2930225"/>
                </a:lnTo>
                <a:lnTo>
                  <a:pt x="3163518" y="2901741"/>
                </a:lnTo>
                <a:lnTo>
                  <a:pt x="3198458" y="2866800"/>
                </a:lnTo>
                <a:lnTo>
                  <a:pt x="3226941" y="2826208"/>
                </a:lnTo>
                <a:lnTo>
                  <a:pt x="3248161" y="2780769"/>
                </a:lnTo>
                <a:lnTo>
                  <a:pt x="3259372" y="2737224"/>
                </a:lnTo>
                <a:lnTo>
                  <a:pt x="3266172" y="2691319"/>
                </a:lnTo>
                <a:lnTo>
                  <a:pt x="3269664" y="2639674"/>
                </a:lnTo>
                <a:lnTo>
                  <a:pt x="3270950" y="2578910"/>
                </a:lnTo>
                <a:lnTo>
                  <a:pt x="3271134" y="2505648"/>
                </a:lnTo>
                <a:lnTo>
                  <a:pt x="3271027" y="407966"/>
                </a:lnTo>
                <a:lnTo>
                  <a:pt x="3270283" y="354437"/>
                </a:lnTo>
                <a:lnTo>
                  <a:pt x="3268262" y="308254"/>
                </a:lnTo>
                <a:lnTo>
                  <a:pt x="3264327" y="267404"/>
                </a:lnTo>
                <a:lnTo>
                  <a:pt x="3248161" y="193649"/>
                </a:lnTo>
                <a:lnTo>
                  <a:pt x="3226941" y="148210"/>
                </a:lnTo>
                <a:lnTo>
                  <a:pt x="3198458" y="107618"/>
                </a:lnTo>
                <a:lnTo>
                  <a:pt x="3163518" y="72677"/>
                </a:lnTo>
                <a:lnTo>
                  <a:pt x="3122926" y="44193"/>
                </a:lnTo>
                <a:lnTo>
                  <a:pt x="3077485" y="22971"/>
                </a:lnTo>
                <a:lnTo>
                  <a:pt x="3033942" y="11761"/>
                </a:lnTo>
                <a:lnTo>
                  <a:pt x="2988036" y="4961"/>
                </a:lnTo>
                <a:lnTo>
                  <a:pt x="2936390" y="1470"/>
                </a:lnTo>
                <a:lnTo>
                  <a:pt x="2875625" y="183"/>
                </a:lnTo>
                <a:lnTo>
                  <a:pt x="2802363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102053" y="3164166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230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65801" y="4505415"/>
            <a:ext cx="1564228" cy="15642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40403" y="7025964"/>
            <a:ext cx="1570632" cy="157063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735512" y="7557750"/>
            <a:ext cx="2184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configuration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341613" y="6209655"/>
            <a:ext cx="5457825" cy="3604895"/>
            <a:chOff x="11341613" y="6209655"/>
            <a:chExt cx="5457825" cy="3604895"/>
          </a:xfrm>
        </p:grpSpPr>
        <p:sp>
          <p:nvSpPr>
            <p:cNvPr id="19" name="object 19"/>
            <p:cNvSpPr/>
            <p:nvPr/>
          </p:nvSpPr>
          <p:spPr>
            <a:xfrm>
              <a:off x="11352084" y="8106380"/>
              <a:ext cx="3072130" cy="1148715"/>
            </a:xfrm>
            <a:custGeom>
              <a:avLst/>
              <a:gdLst/>
              <a:ahLst/>
              <a:cxnLst/>
              <a:rect l="l" t="t" r="r" b="b"/>
              <a:pathLst>
                <a:path w="3072130" h="1148715">
                  <a:moveTo>
                    <a:pt x="0" y="1148408"/>
                  </a:moveTo>
                  <a:lnTo>
                    <a:pt x="3071637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54599" y="8638340"/>
              <a:ext cx="549275" cy="1165860"/>
            </a:xfrm>
            <a:custGeom>
              <a:avLst/>
              <a:gdLst/>
              <a:ahLst/>
              <a:cxnLst/>
              <a:rect l="l" t="t" r="r" b="b"/>
              <a:pathLst>
                <a:path w="549275" h="1165859">
                  <a:moveTo>
                    <a:pt x="0" y="1165601"/>
                  </a:moveTo>
                  <a:lnTo>
                    <a:pt x="548691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625997" y="8252361"/>
              <a:ext cx="1162685" cy="1162685"/>
            </a:xfrm>
            <a:custGeom>
              <a:avLst/>
              <a:gdLst/>
              <a:ahLst/>
              <a:cxnLst/>
              <a:rect l="l" t="t" r="r" b="b"/>
              <a:pathLst>
                <a:path w="1162684" h="1162684">
                  <a:moveTo>
                    <a:pt x="1162476" y="1162476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841747" y="6225361"/>
              <a:ext cx="362585" cy="814705"/>
            </a:xfrm>
            <a:custGeom>
              <a:avLst/>
              <a:gdLst/>
              <a:ahLst/>
              <a:cxnLst/>
              <a:rect l="l" t="t" r="r" b="b"/>
              <a:pathLst>
                <a:path w="362584" h="814704">
                  <a:moveTo>
                    <a:pt x="0" y="814567"/>
                  </a:moveTo>
                  <a:lnTo>
                    <a:pt x="362189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1452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Palatino Linotype"/>
                <a:cs typeface="Palatino Linotype"/>
              </a:rPr>
              <a:t>Ste</a:t>
            </a:r>
            <a:r>
              <a:rPr sz="6500" spc="125" dirty="0">
                <a:latin typeface="Palatino Linotype"/>
                <a:cs typeface="Palatino Linotype"/>
              </a:rPr>
              <a:t>p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245" dirty="0">
                <a:latin typeface="Palatino Linotype"/>
                <a:cs typeface="Palatino Linotype"/>
              </a:rPr>
              <a:t>3</a:t>
            </a:r>
            <a:r>
              <a:rPr sz="6500" spc="190" dirty="0">
                <a:latin typeface="Palatino Linotype"/>
                <a:cs typeface="Palatino Linotype"/>
              </a:rPr>
              <a:t>:</a:t>
            </a:r>
            <a:r>
              <a:rPr sz="6500" spc="-430" dirty="0">
                <a:latin typeface="Palatino Linotype"/>
                <a:cs typeface="Palatino Linotype"/>
              </a:rPr>
              <a:t> </a:t>
            </a:r>
            <a:r>
              <a:rPr sz="6500" spc="-35" dirty="0">
                <a:latin typeface="Palatino Linotype"/>
                <a:cs typeface="Palatino Linotype"/>
              </a:rPr>
              <a:t>Retri</a:t>
            </a:r>
            <a:r>
              <a:rPr sz="6500" spc="-90" dirty="0">
                <a:latin typeface="Palatino Linotype"/>
                <a:cs typeface="Palatino Linotype"/>
              </a:rPr>
              <a:t>e</a:t>
            </a:r>
            <a:r>
              <a:rPr sz="6500" spc="-790" dirty="0">
                <a:latin typeface="Palatino Linotype"/>
                <a:cs typeface="Palatino Linotype"/>
              </a:rPr>
              <a:t>v</a:t>
            </a:r>
            <a:r>
              <a:rPr sz="6500" spc="10" dirty="0">
                <a:latin typeface="Palatino Linotype"/>
                <a:cs typeface="Palatino Linotype"/>
              </a:rPr>
              <a:t>e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60" dirty="0">
                <a:latin typeface="Palatino Linotype"/>
                <a:cs typeface="Palatino Linotype"/>
              </a:rPr>
              <a:t>Bean</a:t>
            </a:r>
            <a:r>
              <a:rPr sz="6500" spc="60" dirty="0">
                <a:latin typeface="Palatino Linotype"/>
                <a:cs typeface="Palatino Linotype"/>
              </a:rPr>
              <a:t>s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100" dirty="0">
                <a:latin typeface="Palatino Linotype"/>
                <a:cs typeface="Palatino Linotype"/>
              </a:rPr>
              <a:t>fro</a:t>
            </a:r>
            <a:r>
              <a:rPr sz="6500" spc="70" dirty="0">
                <a:latin typeface="Palatino Linotype"/>
                <a:cs typeface="Palatino Linotype"/>
              </a:rPr>
              <a:t>m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25" dirty="0">
                <a:latin typeface="Palatino Linotype"/>
                <a:cs typeface="Palatino Linotype"/>
              </a:rPr>
              <a:t>Container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43936" y="2458428"/>
            <a:ext cx="141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Spring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1452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Palatino Linotype"/>
                <a:cs typeface="Palatino Linotype"/>
              </a:rPr>
              <a:t>Ste</a:t>
            </a:r>
            <a:r>
              <a:rPr sz="6500" spc="125" dirty="0">
                <a:latin typeface="Palatino Linotype"/>
                <a:cs typeface="Palatino Linotype"/>
              </a:rPr>
              <a:t>p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245" dirty="0">
                <a:latin typeface="Palatino Linotype"/>
                <a:cs typeface="Palatino Linotype"/>
              </a:rPr>
              <a:t>3</a:t>
            </a:r>
            <a:r>
              <a:rPr sz="6500" spc="190" dirty="0">
                <a:latin typeface="Palatino Linotype"/>
                <a:cs typeface="Palatino Linotype"/>
              </a:rPr>
              <a:t>:</a:t>
            </a:r>
            <a:r>
              <a:rPr sz="6500" spc="-430" dirty="0">
                <a:latin typeface="Palatino Linotype"/>
                <a:cs typeface="Palatino Linotype"/>
              </a:rPr>
              <a:t> </a:t>
            </a:r>
            <a:r>
              <a:rPr sz="6500" spc="-35" dirty="0">
                <a:latin typeface="Palatino Linotype"/>
                <a:cs typeface="Palatino Linotype"/>
              </a:rPr>
              <a:t>Retri</a:t>
            </a:r>
            <a:r>
              <a:rPr sz="6500" spc="-90" dirty="0">
                <a:latin typeface="Palatino Linotype"/>
                <a:cs typeface="Palatino Linotype"/>
              </a:rPr>
              <a:t>e</a:t>
            </a:r>
            <a:r>
              <a:rPr sz="6500" spc="-790" dirty="0">
                <a:latin typeface="Palatino Linotype"/>
                <a:cs typeface="Palatino Linotype"/>
              </a:rPr>
              <a:t>v</a:t>
            </a:r>
            <a:r>
              <a:rPr sz="6500" spc="10" dirty="0">
                <a:latin typeface="Palatino Linotype"/>
                <a:cs typeface="Palatino Linotype"/>
              </a:rPr>
              <a:t>e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60" dirty="0">
                <a:latin typeface="Palatino Linotype"/>
                <a:cs typeface="Palatino Linotype"/>
              </a:rPr>
              <a:t>Bean</a:t>
            </a:r>
            <a:r>
              <a:rPr sz="6500" spc="60" dirty="0">
                <a:latin typeface="Palatino Linotype"/>
                <a:cs typeface="Palatino Linotype"/>
              </a:rPr>
              <a:t>s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100" dirty="0">
                <a:latin typeface="Palatino Linotype"/>
                <a:cs typeface="Palatino Linotype"/>
              </a:rPr>
              <a:t>fro</a:t>
            </a:r>
            <a:r>
              <a:rPr sz="6500" spc="70" dirty="0">
                <a:latin typeface="Palatino Linotype"/>
                <a:cs typeface="Palatino Linotype"/>
              </a:rPr>
              <a:t>m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25" dirty="0">
                <a:latin typeface="Palatino Linotype"/>
                <a:cs typeface="Palatino Linotype"/>
              </a:rPr>
              <a:t>Container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0730" y="2115929"/>
            <a:ext cx="16449675" cy="4850765"/>
            <a:chOff x="290730" y="2115929"/>
            <a:chExt cx="16449675" cy="4850765"/>
          </a:xfrm>
        </p:grpSpPr>
        <p:sp>
          <p:nvSpPr>
            <p:cNvPr id="4" name="object 4"/>
            <p:cNvSpPr/>
            <p:nvPr/>
          </p:nvSpPr>
          <p:spPr>
            <a:xfrm>
              <a:off x="468735" y="2231109"/>
              <a:ext cx="16093440" cy="4390390"/>
            </a:xfrm>
            <a:custGeom>
              <a:avLst/>
              <a:gdLst/>
              <a:ahLst/>
              <a:cxnLst/>
              <a:rect l="l" t="t" r="r" b="b"/>
              <a:pathLst>
                <a:path w="16093440" h="4390390">
                  <a:moveTo>
                    <a:pt x="0" y="0"/>
                  </a:moveTo>
                  <a:lnTo>
                    <a:pt x="16093095" y="0"/>
                  </a:lnTo>
                  <a:lnTo>
                    <a:pt x="16093095" y="4389918"/>
                  </a:lnTo>
                  <a:lnTo>
                    <a:pt x="0" y="438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730" y="2115929"/>
              <a:ext cx="16449111" cy="485063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77545" y="2280423"/>
            <a:ext cx="15173960" cy="366522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09855" marR="5514975" indent="-97790">
              <a:lnSpc>
                <a:spcPct val="100899"/>
              </a:lnSpc>
              <a:spcBef>
                <a:spcPts val="65"/>
              </a:spcBef>
            </a:pPr>
            <a:r>
              <a:rPr sz="3950" spc="-5" dirty="0">
                <a:solidFill>
                  <a:srgbClr val="4E9072"/>
                </a:solidFill>
                <a:latin typeface="Arial MT"/>
                <a:cs typeface="Arial MT"/>
              </a:rPr>
              <a:t>// </a:t>
            </a:r>
            <a:r>
              <a:rPr sz="3950" dirty="0">
                <a:solidFill>
                  <a:srgbClr val="4E9072"/>
                </a:solidFill>
                <a:latin typeface="Arial MT"/>
                <a:cs typeface="Arial MT"/>
              </a:rPr>
              <a:t>create a spring container </a:t>
            </a:r>
            <a:r>
              <a:rPr sz="3950" spc="5" dirty="0">
                <a:solidFill>
                  <a:srgbClr val="4E9072"/>
                </a:solidFill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ClassPathXmlApplicationContext </a:t>
            </a:r>
            <a:r>
              <a:rPr sz="3950" dirty="0">
                <a:solidFill>
                  <a:srgbClr val="7E504F"/>
                </a:solidFill>
                <a:latin typeface="Arial MT"/>
                <a:cs typeface="Arial MT"/>
              </a:rPr>
              <a:t>context</a:t>
            </a:r>
            <a:r>
              <a:rPr sz="3950" spc="10" dirty="0">
                <a:solidFill>
                  <a:srgbClr val="7E504F"/>
                </a:solidFill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=</a:t>
            </a:r>
            <a:endParaRPr sz="3950">
              <a:latin typeface="Arial MT"/>
              <a:cs typeface="Arial MT"/>
            </a:endParaRPr>
          </a:p>
          <a:p>
            <a:pPr marL="864235">
              <a:lnSpc>
                <a:spcPct val="100000"/>
              </a:lnSpc>
              <a:spcBef>
                <a:spcPts val="40"/>
              </a:spcBef>
            </a:pPr>
            <a:r>
              <a:rPr sz="3950" dirty="0">
                <a:solidFill>
                  <a:srgbClr val="931A68"/>
                </a:solidFill>
                <a:latin typeface="Arial MT"/>
                <a:cs typeface="Arial MT"/>
              </a:rPr>
              <a:t>new</a:t>
            </a:r>
            <a:r>
              <a:rPr sz="3950" spc="50" dirty="0">
                <a:solidFill>
                  <a:srgbClr val="931A68"/>
                </a:solidFill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ClassPathXmlApplicationContext(</a:t>
            </a:r>
            <a:r>
              <a:rPr sz="3950" dirty="0">
                <a:solidFill>
                  <a:srgbClr val="3933FF"/>
                </a:solidFill>
                <a:latin typeface="Arial MT"/>
                <a:cs typeface="Arial MT"/>
              </a:rPr>
              <a:t>"applicationContext.xml"</a:t>
            </a:r>
            <a:r>
              <a:rPr sz="3950" dirty="0">
                <a:latin typeface="Arial MT"/>
                <a:cs typeface="Arial MT"/>
              </a:rPr>
              <a:t>);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Arial MT"/>
              <a:cs typeface="Arial MT"/>
            </a:endParaRPr>
          </a:p>
          <a:p>
            <a:pPr marL="109855">
              <a:lnSpc>
                <a:spcPct val="100000"/>
              </a:lnSpc>
            </a:pP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retrieve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bean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from spring</a:t>
            </a:r>
            <a:r>
              <a:rPr sz="3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4E9072"/>
                </a:solidFill>
                <a:latin typeface="Arial"/>
                <a:cs typeface="Arial"/>
              </a:rPr>
              <a:t>container</a:t>
            </a:r>
            <a:endParaRPr sz="3950">
              <a:latin typeface="Arial"/>
              <a:cs typeface="Arial"/>
            </a:endParaRPr>
          </a:p>
          <a:p>
            <a:pPr marL="109855">
              <a:lnSpc>
                <a:spcPct val="100000"/>
              </a:lnSpc>
              <a:spcBef>
                <a:spcPts val="45"/>
              </a:spcBef>
            </a:pPr>
            <a:r>
              <a:rPr sz="3950" b="1" dirty="0">
                <a:latin typeface="Arial"/>
                <a:cs typeface="Arial"/>
              </a:rPr>
              <a:t>Coach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theCoach</a:t>
            </a:r>
            <a:r>
              <a:rPr sz="3950" b="1" spc="-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=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context</a:t>
            </a:r>
            <a:r>
              <a:rPr sz="3950" b="1" dirty="0">
                <a:latin typeface="Arial"/>
                <a:cs typeface="Arial"/>
              </a:rPr>
              <a:t>.getBean(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"myCoach"</a:t>
            </a:r>
            <a:r>
              <a:rPr sz="3950" b="1" dirty="0">
                <a:latin typeface="Arial"/>
                <a:cs typeface="Arial"/>
              </a:rPr>
              <a:t>,</a:t>
            </a:r>
            <a:r>
              <a:rPr sz="3950" b="1" spc="-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Coach.</a:t>
            </a: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950" b="1" dirty="0">
                <a:latin typeface="Arial"/>
                <a:cs typeface="Arial"/>
              </a:rPr>
              <a:t>);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5218" y="8206944"/>
            <a:ext cx="393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applicationContext.xml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13501" y="8140203"/>
            <a:ext cx="12483465" cy="2170430"/>
            <a:chOff x="5313501" y="8140203"/>
            <a:chExt cx="12483465" cy="2170430"/>
          </a:xfrm>
        </p:grpSpPr>
        <p:sp>
          <p:nvSpPr>
            <p:cNvPr id="9" name="object 9"/>
            <p:cNvSpPr/>
            <p:nvPr/>
          </p:nvSpPr>
          <p:spPr>
            <a:xfrm>
              <a:off x="5491506" y="8255382"/>
              <a:ext cx="12127230" cy="1709420"/>
            </a:xfrm>
            <a:custGeom>
              <a:avLst/>
              <a:gdLst/>
              <a:ahLst/>
              <a:cxnLst/>
              <a:rect l="l" t="t" r="r" b="b"/>
              <a:pathLst>
                <a:path w="12127230" h="1709420">
                  <a:moveTo>
                    <a:pt x="0" y="0"/>
                  </a:moveTo>
                  <a:lnTo>
                    <a:pt x="12126910" y="0"/>
                  </a:lnTo>
                  <a:lnTo>
                    <a:pt x="12126910" y="1709372"/>
                  </a:lnTo>
                  <a:lnTo>
                    <a:pt x="0" y="170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3501" y="8140203"/>
              <a:ext cx="12482918" cy="217009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913892" y="8290712"/>
            <a:ext cx="11514455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  <a:tabLst>
                <a:tab pos="1539875" algn="l"/>
              </a:tabLst>
            </a:pPr>
            <a:r>
              <a:rPr sz="3450" b="1" i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i="1" dirty="0">
                <a:solidFill>
                  <a:srgbClr val="4E9192"/>
                </a:solidFill>
                <a:latin typeface="Arial"/>
                <a:cs typeface="Arial"/>
              </a:rPr>
              <a:t>bean	</a:t>
            </a:r>
            <a:r>
              <a:rPr sz="3450" b="1" i="1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3450" b="1" i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"myCoach"</a:t>
            </a:r>
            <a:endParaRPr sz="3450">
              <a:latin typeface="Arial"/>
              <a:cs typeface="Arial"/>
            </a:endParaRPr>
          </a:p>
          <a:p>
            <a:pPr marL="623570">
              <a:lnSpc>
                <a:spcPts val="4120"/>
              </a:lnSpc>
            </a:pP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"com.luv2code.springdemo.BaseballCoach"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 marL="134620">
              <a:lnSpc>
                <a:spcPts val="413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7532" y="0"/>
            <a:ext cx="10709036" cy="22333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21330" marR="15875" indent="-3005455">
              <a:lnSpc>
                <a:spcPct val="100000"/>
              </a:lnSpc>
              <a:spcBef>
                <a:spcPts val="135"/>
              </a:spcBef>
            </a:pPr>
            <a:r>
              <a:rPr sz="7200" spc="-140" dirty="0"/>
              <a:t>Spring</a:t>
            </a:r>
            <a:r>
              <a:rPr sz="7200" spc="-434" dirty="0"/>
              <a:t> </a:t>
            </a:r>
            <a:r>
              <a:rPr sz="7200" spc="-170" dirty="0"/>
              <a:t>Dependency </a:t>
            </a:r>
            <a:r>
              <a:rPr sz="7200" spc="-2540" dirty="0"/>
              <a:t> </a:t>
            </a:r>
            <a:r>
              <a:rPr sz="7200" spc="-170" dirty="0"/>
              <a:t>Injection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3453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Times New Roman"/>
                <a:cs typeface="Times New Roman"/>
              </a:rPr>
              <a:t>Car</a:t>
            </a:r>
            <a:r>
              <a:rPr sz="6500" spc="-160" dirty="0">
                <a:latin typeface="Times New Roman"/>
                <a:cs typeface="Times New Roman"/>
              </a:rPr>
              <a:t> </a:t>
            </a:r>
            <a:r>
              <a:rPr sz="6500" dirty="0">
                <a:latin typeface="Times New Roman"/>
                <a:cs typeface="Times New Roman"/>
              </a:rPr>
              <a:t>Factory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46710" y="2379733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2802363" y="0"/>
                </a:moveTo>
                <a:lnTo>
                  <a:pt x="470748" y="0"/>
                </a:lnTo>
                <a:lnTo>
                  <a:pt x="407860" y="106"/>
                </a:lnTo>
                <a:lnTo>
                  <a:pt x="354332" y="850"/>
                </a:lnTo>
                <a:lnTo>
                  <a:pt x="308149" y="2871"/>
                </a:lnTo>
                <a:lnTo>
                  <a:pt x="267299" y="6806"/>
                </a:lnTo>
                <a:lnTo>
                  <a:pt x="193542" y="22971"/>
                </a:lnTo>
                <a:lnTo>
                  <a:pt x="148105" y="44193"/>
                </a:lnTo>
                <a:lnTo>
                  <a:pt x="107513" y="72677"/>
                </a:lnTo>
                <a:lnTo>
                  <a:pt x="72572" y="107618"/>
                </a:lnTo>
                <a:lnTo>
                  <a:pt x="44087" y="148210"/>
                </a:lnTo>
                <a:lnTo>
                  <a:pt x="22866" y="193649"/>
                </a:lnTo>
                <a:lnTo>
                  <a:pt x="11655" y="237194"/>
                </a:lnTo>
                <a:lnTo>
                  <a:pt x="4855" y="283100"/>
                </a:lnTo>
                <a:lnTo>
                  <a:pt x="1363" y="334744"/>
                </a:lnTo>
                <a:lnTo>
                  <a:pt x="77" y="395508"/>
                </a:lnTo>
                <a:lnTo>
                  <a:pt x="0" y="2566453"/>
                </a:lnTo>
                <a:lnTo>
                  <a:pt x="744" y="2619982"/>
                </a:lnTo>
                <a:lnTo>
                  <a:pt x="2765" y="2666164"/>
                </a:lnTo>
                <a:lnTo>
                  <a:pt x="6700" y="2707014"/>
                </a:lnTo>
                <a:lnTo>
                  <a:pt x="22866" y="2780769"/>
                </a:lnTo>
                <a:lnTo>
                  <a:pt x="44087" y="2826208"/>
                </a:lnTo>
                <a:lnTo>
                  <a:pt x="72572" y="2866800"/>
                </a:lnTo>
                <a:lnTo>
                  <a:pt x="107513" y="2901741"/>
                </a:lnTo>
                <a:lnTo>
                  <a:pt x="148105" y="2930225"/>
                </a:lnTo>
                <a:lnTo>
                  <a:pt x="193542" y="2951447"/>
                </a:lnTo>
                <a:lnTo>
                  <a:pt x="237089" y="2962657"/>
                </a:lnTo>
                <a:lnTo>
                  <a:pt x="282995" y="2969457"/>
                </a:lnTo>
                <a:lnTo>
                  <a:pt x="334640" y="2972949"/>
                </a:lnTo>
                <a:lnTo>
                  <a:pt x="395403" y="2974235"/>
                </a:lnTo>
                <a:lnTo>
                  <a:pt x="468664" y="2974419"/>
                </a:lnTo>
                <a:lnTo>
                  <a:pt x="2800279" y="2974419"/>
                </a:lnTo>
                <a:lnTo>
                  <a:pt x="2863171" y="2974313"/>
                </a:lnTo>
                <a:lnTo>
                  <a:pt x="2916702" y="2973568"/>
                </a:lnTo>
                <a:lnTo>
                  <a:pt x="2962885" y="2971547"/>
                </a:lnTo>
                <a:lnTo>
                  <a:pt x="3003735" y="2967612"/>
                </a:lnTo>
                <a:lnTo>
                  <a:pt x="3077485" y="2951447"/>
                </a:lnTo>
                <a:lnTo>
                  <a:pt x="3122926" y="2930225"/>
                </a:lnTo>
                <a:lnTo>
                  <a:pt x="3163519" y="2901741"/>
                </a:lnTo>
                <a:lnTo>
                  <a:pt x="3198460" y="2866800"/>
                </a:lnTo>
                <a:lnTo>
                  <a:pt x="3226946" y="2826208"/>
                </a:lnTo>
                <a:lnTo>
                  <a:pt x="3248171" y="2780769"/>
                </a:lnTo>
                <a:lnTo>
                  <a:pt x="3259377" y="2737224"/>
                </a:lnTo>
                <a:lnTo>
                  <a:pt x="3266174" y="2691319"/>
                </a:lnTo>
                <a:lnTo>
                  <a:pt x="3269664" y="2639674"/>
                </a:lnTo>
                <a:lnTo>
                  <a:pt x="3270950" y="2578910"/>
                </a:lnTo>
                <a:lnTo>
                  <a:pt x="3271134" y="2505648"/>
                </a:lnTo>
                <a:lnTo>
                  <a:pt x="3271028" y="407966"/>
                </a:lnTo>
                <a:lnTo>
                  <a:pt x="3270283" y="354437"/>
                </a:lnTo>
                <a:lnTo>
                  <a:pt x="3268264" y="308254"/>
                </a:lnTo>
                <a:lnTo>
                  <a:pt x="3264330" y="267404"/>
                </a:lnTo>
                <a:lnTo>
                  <a:pt x="3248171" y="193649"/>
                </a:lnTo>
                <a:lnTo>
                  <a:pt x="3226946" y="148210"/>
                </a:lnTo>
                <a:lnTo>
                  <a:pt x="3198460" y="107618"/>
                </a:lnTo>
                <a:lnTo>
                  <a:pt x="3163519" y="72677"/>
                </a:lnTo>
                <a:lnTo>
                  <a:pt x="3122926" y="44193"/>
                </a:lnTo>
                <a:lnTo>
                  <a:pt x="3077485" y="22971"/>
                </a:lnTo>
                <a:lnTo>
                  <a:pt x="3033943" y="11761"/>
                </a:lnTo>
                <a:lnTo>
                  <a:pt x="2988039" y="4961"/>
                </a:lnTo>
                <a:lnTo>
                  <a:pt x="2936394" y="1470"/>
                </a:lnTo>
                <a:lnTo>
                  <a:pt x="2875629" y="183"/>
                </a:lnTo>
                <a:lnTo>
                  <a:pt x="2802363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89445" y="2389321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29565">
              <a:lnSpc>
                <a:spcPct val="111500"/>
              </a:lnSpc>
              <a:spcBef>
                <a:spcPts val="95"/>
              </a:spcBef>
            </a:pP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Car </a:t>
            </a:r>
            <a:r>
              <a:rPr sz="34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02672" y="3731876"/>
            <a:ext cx="1560161" cy="15642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57531" y="5409070"/>
            <a:ext cx="249395" cy="11772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9826" y="2964665"/>
            <a:ext cx="7638394" cy="2489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9345" y="3881173"/>
            <a:ext cx="7639176" cy="2489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746226" y="2322307"/>
            <a:ext cx="37338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give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me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a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“Car”</a:t>
            </a:r>
            <a:r>
              <a:rPr sz="2950" spc="-15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object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87736" y="4251179"/>
            <a:ext cx="4659630" cy="2408555"/>
            <a:chOff x="7287736" y="4251179"/>
            <a:chExt cx="4659630" cy="240855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4328" y="4345417"/>
              <a:ext cx="4366359" cy="20313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7736" y="4251179"/>
              <a:ext cx="4659544" cy="240830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915806" y="6743250"/>
            <a:ext cx="4523740" cy="2419350"/>
            <a:chOff x="13915806" y="6743250"/>
            <a:chExt cx="4523740" cy="241935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62398" y="6837488"/>
              <a:ext cx="4230237" cy="20418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15806" y="6743250"/>
              <a:ext cx="4523422" cy="2418774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00CBF31-1B37-A158-6CB2-4FD068C510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37" y="1985821"/>
            <a:ext cx="2636406" cy="26782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57084" y="4996954"/>
            <a:ext cx="2755900" cy="3848100"/>
            <a:chOff x="12857084" y="4996954"/>
            <a:chExt cx="2755900" cy="3848100"/>
          </a:xfrm>
        </p:grpSpPr>
        <p:sp>
          <p:nvSpPr>
            <p:cNvPr id="3" name="object 3"/>
            <p:cNvSpPr/>
            <p:nvPr/>
          </p:nvSpPr>
          <p:spPr>
            <a:xfrm>
              <a:off x="14470732" y="5012829"/>
              <a:ext cx="362585" cy="814705"/>
            </a:xfrm>
            <a:custGeom>
              <a:avLst/>
              <a:gdLst/>
              <a:ahLst/>
              <a:cxnLst/>
              <a:rect l="l" t="t" r="r" b="b"/>
              <a:pathLst>
                <a:path w="362584" h="814704">
                  <a:moveTo>
                    <a:pt x="0" y="814709"/>
                  </a:moveTo>
                  <a:lnTo>
                    <a:pt x="362191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7084" y="7667536"/>
              <a:ext cx="2755308" cy="11772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6854" y="466866"/>
            <a:ext cx="65074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145" dirty="0">
                <a:latin typeface="Times New Roman"/>
                <a:cs typeface="Times New Roman"/>
              </a:rPr>
              <a:t> </a:t>
            </a:r>
            <a:r>
              <a:rPr sz="6500" spc="135" dirty="0">
                <a:latin typeface="Times New Roman"/>
                <a:cs typeface="Times New Roman"/>
              </a:rPr>
              <a:t>Container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02611" y="2412520"/>
            <a:ext cx="3271520" cy="2044700"/>
          </a:xfrm>
          <a:custGeom>
            <a:avLst/>
            <a:gdLst/>
            <a:ahLst/>
            <a:cxnLst/>
            <a:rect l="l" t="t" r="r" b="b"/>
            <a:pathLst>
              <a:path w="3271520" h="2044700">
                <a:moveTo>
                  <a:pt x="2802368" y="0"/>
                </a:moveTo>
                <a:lnTo>
                  <a:pt x="470749" y="0"/>
                </a:lnTo>
                <a:lnTo>
                  <a:pt x="407860" y="106"/>
                </a:lnTo>
                <a:lnTo>
                  <a:pt x="354331" y="850"/>
                </a:lnTo>
                <a:lnTo>
                  <a:pt x="308149" y="2871"/>
                </a:lnTo>
                <a:lnTo>
                  <a:pt x="267299" y="6806"/>
                </a:lnTo>
                <a:lnTo>
                  <a:pt x="193544" y="22972"/>
                </a:lnTo>
                <a:lnTo>
                  <a:pt x="148105" y="44194"/>
                </a:lnTo>
                <a:lnTo>
                  <a:pt x="107513" y="72678"/>
                </a:lnTo>
                <a:lnTo>
                  <a:pt x="72572" y="107619"/>
                </a:lnTo>
                <a:lnTo>
                  <a:pt x="44087" y="148212"/>
                </a:lnTo>
                <a:lnTo>
                  <a:pt x="22865" y="193650"/>
                </a:lnTo>
                <a:lnTo>
                  <a:pt x="11655" y="237195"/>
                </a:lnTo>
                <a:lnTo>
                  <a:pt x="4855" y="283100"/>
                </a:lnTo>
                <a:lnTo>
                  <a:pt x="1363" y="334745"/>
                </a:lnTo>
                <a:lnTo>
                  <a:pt x="77" y="395509"/>
                </a:lnTo>
                <a:lnTo>
                  <a:pt x="0" y="1636392"/>
                </a:lnTo>
                <a:lnTo>
                  <a:pt x="744" y="1689921"/>
                </a:lnTo>
                <a:lnTo>
                  <a:pt x="2765" y="1736104"/>
                </a:lnTo>
                <a:lnTo>
                  <a:pt x="6700" y="1776954"/>
                </a:lnTo>
                <a:lnTo>
                  <a:pt x="22865" y="1850709"/>
                </a:lnTo>
                <a:lnTo>
                  <a:pt x="44087" y="1896147"/>
                </a:lnTo>
                <a:lnTo>
                  <a:pt x="72572" y="1936740"/>
                </a:lnTo>
                <a:lnTo>
                  <a:pt x="107513" y="1971681"/>
                </a:lnTo>
                <a:lnTo>
                  <a:pt x="148105" y="2000165"/>
                </a:lnTo>
                <a:lnTo>
                  <a:pt x="193544" y="2021387"/>
                </a:lnTo>
                <a:lnTo>
                  <a:pt x="237089" y="2032597"/>
                </a:lnTo>
                <a:lnTo>
                  <a:pt x="282994" y="2039396"/>
                </a:lnTo>
                <a:lnTo>
                  <a:pt x="334639" y="2042888"/>
                </a:lnTo>
                <a:lnTo>
                  <a:pt x="395403" y="2044174"/>
                </a:lnTo>
                <a:lnTo>
                  <a:pt x="468664" y="2044358"/>
                </a:lnTo>
                <a:lnTo>
                  <a:pt x="2800284" y="2044358"/>
                </a:lnTo>
                <a:lnTo>
                  <a:pt x="2863173" y="2044252"/>
                </a:lnTo>
                <a:lnTo>
                  <a:pt x="2916702" y="2043507"/>
                </a:lnTo>
                <a:lnTo>
                  <a:pt x="2962885" y="2041487"/>
                </a:lnTo>
                <a:lnTo>
                  <a:pt x="3003734" y="2037552"/>
                </a:lnTo>
                <a:lnTo>
                  <a:pt x="3077489" y="2021387"/>
                </a:lnTo>
                <a:lnTo>
                  <a:pt x="3122928" y="2000165"/>
                </a:lnTo>
                <a:lnTo>
                  <a:pt x="3163521" y="1971681"/>
                </a:lnTo>
                <a:lnTo>
                  <a:pt x="3198461" y="1936740"/>
                </a:lnTo>
                <a:lnTo>
                  <a:pt x="3226945" y="1896147"/>
                </a:lnTo>
                <a:lnTo>
                  <a:pt x="3248167" y="1850709"/>
                </a:lnTo>
                <a:lnTo>
                  <a:pt x="3259377" y="1807163"/>
                </a:lnTo>
                <a:lnTo>
                  <a:pt x="3266177" y="1761258"/>
                </a:lnTo>
                <a:lnTo>
                  <a:pt x="3269669" y="1709613"/>
                </a:lnTo>
                <a:lnTo>
                  <a:pt x="3270955" y="1648850"/>
                </a:lnTo>
                <a:lnTo>
                  <a:pt x="3271139" y="1575588"/>
                </a:lnTo>
                <a:lnTo>
                  <a:pt x="3271033" y="407966"/>
                </a:lnTo>
                <a:lnTo>
                  <a:pt x="3270288" y="354437"/>
                </a:lnTo>
                <a:lnTo>
                  <a:pt x="3268268" y="308254"/>
                </a:lnTo>
                <a:lnTo>
                  <a:pt x="3264333" y="267405"/>
                </a:lnTo>
                <a:lnTo>
                  <a:pt x="3248167" y="193650"/>
                </a:lnTo>
                <a:lnTo>
                  <a:pt x="3226945" y="148212"/>
                </a:lnTo>
                <a:lnTo>
                  <a:pt x="3198461" y="107619"/>
                </a:lnTo>
                <a:lnTo>
                  <a:pt x="3163521" y="72678"/>
                </a:lnTo>
                <a:lnTo>
                  <a:pt x="3122928" y="44194"/>
                </a:lnTo>
                <a:lnTo>
                  <a:pt x="3077489" y="22972"/>
                </a:lnTo>
                <a:lnTo>
                  <a:pt x="3033944" y="11761"/>
                </a:lnTo>
                <a:lnTo>
                  <a:pt x="2988039" y="4961"/>
                </a:lnTo>
                <a:lnTo>
                  <a:pt x="2936394" y="1470"/>
                </a:lnTo>
                <a:lnTo>
                  <a:pt x="2875630" y="183"/>
                </a:lnTo>
                <a:lnTo>
                  <a:pt x="2802368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17041" y="3149507"/>
            <a:ext cx="16510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My</a:t>
            </a:r>
            <a:r>
              <a:rPr sz="3450" spc="-1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App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90464" y="7761192"/>
            <a:ext cx="2755900" cy="1177290"/>
          </a:xfrm>
          <a:custGeom>
            <a:avLst/>
            <a:gdLst/>
            <a:ahLst/>
            <a:cxnLst/>
            <a:rect l="l" t="t" r="r" b="b"/>
            <a:pathLst>
              <a:path w="2755900" h="1177290">
                <a:moveTo>
                  <a:pt x="2356738" y="0"/>
                </a:moveTo>
                <a:lnTo>
                  <a:pt x="400338" y="0"/>
                </a:lnTo>
                <a:lnTo>
                  <a:pt x="337183" y="156"/>
                </a:lnTo>
                <a:lnTo>
                  <a:pt x="284995" y="1250"/>
                </a:lnTo>
                <a:lnTo>
                  <a:pt x="240815" y="4218"/>
                </a:lnTo>
                <a:lnTo>
                  <a:pt x="201686" y="10000"/>
                </a:lnTo>
                <a:lnTo>
                  <a:pt x="164648" y="19531"/>
                </a:lnTo>
                <a:lnTo>
                  <a:pt x="116973" y="43078"/>
                </a:lnTo>
                <a:lnTo>
                  <a:pt x="76003" y="76004"/>
                </a:lnTo>
                <a:lnTo>
                  <a:pt x="43077" y="116973"/>
                </a:lnTo>
                <a:lnTo>
                  <a:pt x="19531" y="164648"/>
                </a:lnTo>
                <a:lnTo>
                  <a:pt x="9997" y="201686"/>
                </a:lnTo>
                <a:lnTo>
                  <a:pt x="4211" y="240816"/>
                </a:lnTo>
                <a:lnTo>
                  <a:pt x="1250" y="284613"/>
                </a:lnTo>
                <a:lnTo>
                  <a:pt x="156" y="336277"/>
                </a:lnTo>
                <a:lnTo>
                  <a:pt x="0" y="398566"/>
                </a:lnTo>
                <a:lnTo>
                  <a:pt x="4" y="778717"/>
                </a:lnTo>
                <a:lnTo>
                  <a:pt x="156" y="840100"/>
                </a:lnTo>
                <a:lnTo>
                  <a:pt x="1250" y="892289"/>
                </a:lnTo>
                <a:lnTo>
                  <a:pt x="4235" y="936582"/>
                </a:lnTo>
                <a:lnTo>
                  <a:pt x="10003" y="975612"/>
                </a:lnTo>
                <a:lnTo>
                  <a:pt x="19531" y="1012636"/>
                </a:lnTo>
                <a:lnTo>
                  <a:pt x="43077" y="1060311"/>
                </a:lnTo>
                <a:lnTo>
                  <a:pt x="76003" y="1101280"/>
                </a:lnTo>
                <a:lnTo>
                  <a:pt x="116973" y="1134207"/>
                </a:lnTo>
                <a:lnTo>
                  <a:pt x="164648" y="1157753"/>
                </a:lnTo>
                <a:lnTo>
                  <a:pt x="201671" y="1167284"/>
                </a:lnTo>
                <a:lnTo>
                  <a:pt x="240702" y="1173065"/>
                </a:lnTo>
                <a:lnTo>
                  <a:pt x="284612" y="1176034"/>
                </a:lnTo>
                <a:lnTo>
                  <a:pt x="336276" y="1177128"/>
                </a:lnTo>
                <a:lnTo>
                  <a:pt x="398566" y="1177284"/>
                </a:lnTo>
                <a:lnTo>
                  <a:pt x="2354969" y="1177284"/>
                </a:lnTo>
                <a:lnTo>
                  <a:pt x="2418122" y="1177128"/>
                </a:lnTo>
                <a:lnTo>
                  <a:pt x="2470310" y="1176034"/>
                </a:lnTo>
                <a:lnTo>
                  <a:pt x="2514489" y="1173065"/>
                </a:lnTo>
                <a:lnTo>
                  <a:pt x="2553619" y="1167284"/>
                </a:lnTo>
                <a:lnTo>
                  <a:pt x="2590658" y="1157753"/>
                </a:lnTo>
                <a:lnTo>
                  <a:pt x="2638333" y="1134207"/>
                </a:lnTo>
                <a:lnTo>
                  <a:pt x="2679303" y="1101280"/>
                </a:lnTo>
                <a:lnTo>
                  <a:pt x="2712229" y="1060311"/>
                </a:lnTo>
                <a:lnTo>
                  <a:pt x="2735774" y="1012636"/>
                </a:lnTo>
                <a:lnTo>
                  <a:pt x="2745311" y="975598"/>
                </a:lnTo>
                <a:lnTo>
                  <a:pt x="2751100" y="936468"/>
                </a:lnTo>
                <a:lnTo>
                  <a:pt x="2754062" y="892671"/>
                </a:lnTo>
                <a:lnTo>
                  <a:pt x="2755156" y="841007"/>
                </a:lnTo>
                <a:lnTo>
                  <a:pt x="2755312" y="778717"/>
                </a:lnTo>
                <a:lnTo>
                  <a:pt x="2755308" y="398566"/>
                </a:lnTo>
                <a:lnTo>
                  <a:pt x="2755156" y="337184"/>
                </a:lnTo>
                <a:lnTo>
                  <a:pt x="2754062" y="284996"/>
                </a:lnTo>
                <a:lnTo>
                  <a:pt x="2751075" y="240703"/>
                </a:lnTo>
                <a:lnTo>
                  <a:pt x="2745305" y="201672"/>
                </a:lnTo>
                <a:lnTo>
                  <a:pt x="2735774" y="164648"/>
                </a:lnTo>
                <a:lnTo>
                  <a:pt x="2712229" y="116973"/>
                </a:lnTo>
                <a:lnTo>
                  <a:pt x="2679303" y="76004"/>
                </a:lnTo>
                <a:lnTo>
                  <a:pt x="2638333" y="43078"/>
                </a:lnTo>
                <a:lnTo>
                  <a:pt x="2590658" y="19531"/>
                </a:lnTo>
                <a:lnTo>
                  <a:pt x="2553633" y="10000"/>
                </a:lnTo>
                <a:lnTo>
                  <a:pt x="2514603" y="4218"/>
                </a:lnTo>
                <a:lnTo>
                  <a:pt x="2470692" y="1250"/>
                </a:lnTo>
                <a:lnTo>
                  <a:pt x="2419028" y="156"/>
                </a:lnTo>
                <a:lnTo>
                  <a:pt x="2356738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67106" y="8154590"/>
            <a:ext cx="1995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9826" y="2964665"/>
            <a:ext cx="6470073" cy="2489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59345" y="3881173"/>
            <a:ext cx="6470860" cy="2489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01740" y="2322307"/>
            <a:ext cx="4216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give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me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a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“Coach”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object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95794" y="8060352"/>
            <a:ext cx="1882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HockeyCoach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23712" y="7761192"/>
            <a:ext cx="2755308" cy="117728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6782600" y="8154590"/>
            <a:ext cx="18332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45600" y="1947490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2802363" y="0"/>
                </a:moveTo>
                <a:lnTo>
                  <a:pt x="470748" y="0"/>
                </a:lnTo>
                <a:lnTo>
                  <a:pt x="407860" y="106"/>
                </a:lnTo>
                <a:lnTo>
                  <a:pt x="354332" y="850"/>
                </a:lnTo>
                <a:lnTo>
                  <a:pt x="308149" y="2871"/>
                </a:lnTo>
                <a:lnTo>
                  <a:pt x="267299" y="6806"/>
                </a:lnTo>
                <a:lnTo>
                  <a:pt x="193542" y="22971"/>
                </a:lnTo>
                <a:lnTo>
                  <a:pt x="148105" y="44193"/>
                </a:lnTo>
                <a:lnTo>
                  <a:pt x="107513" y="72677"/>
                </a:lnTo>
                <a:lnTo>
                  <a:pt x="72572" y="107618"/>
                </a:lnTo>
                <a:lnTo>
                  <a:pt x="44087" y="148210"/>
                </a:lnTo>
                <a:lnTo>
                  <a:pt x="22866" y="193649"/>
                </a:lnTo>
                <a:lnTo>
                  <a:pt x="11655" y="237194"/>
                </a:lnTo>
                <a:lnTo>
                  <a:pt x="4855" y="283100"/>
                </a:lnTo>
                <a:lnTo>
                  <a:pt x="1363" y="334745"/>
                </a:lnTo>
                <a:lnTo>
                  <a:pt x="77" y="395509"/>
                </a:lnTo>
                <a:lnTo>
                  <a:pt x="0" y="2566453"/>
                </a:lnTo>
                <a:lnTo>
                  <a:pt x="744" y="2619982"/>
                </a:lnTo>
                <a:lnTo>
                  <a:pt x="2765" y="2666164"/>
                </a:lnTo>
                <a:lnTo>
                  <a:pt x="6700" y="2707014"/>
                </a:lnTo>
                <a:lnTo>
                  <a:pt x="22866" y="2780769"/>
                </a:lnTo>
                <a:lnTo>
                  <a:pt x="44087" y="2826208"/>
                </a:lnTo>
                <a:lnTo>
                  <a:pt x="72572" y="2866800"/>
                </a:lnTo>
                <a:lnTo>
                  <a:pt x="107513" y="2901741"/>
                </a:lnTo>
                <a:lnTo>
                  <a:pt x="148105" y="2930225"/>
                </a:lnTo>
                <a:lnTo>
                  <a:pt x="193542" y="2951447"/>
                </a:lnTo>
                <a:lnTo>
                  <a:pt x="237089" y="2962657"/>
                </a:lnTo>
                <a:lnTo>
                  <a:pt x="282995" y="2969457"/>
                </a:lnTo>
                <a:lnTo>
                  <a:pt x="334640" y="2972949"/>
                </a:lnTo>
                <a:lnTo>
                  <a:pt x="395403" y="2974235"/>
                </a:lnTo>
                <a:lnTo>
                  <a:pt x="468664" y="2974419"/>
                </a:lnTo>
                <a:lnTo>
                  <a:pt x="2800279" y="2974419"/>
                </a:lnTo>
                <a:lnTo>
                  <a:pt x="2863171" y="2974313"/>
                </a:lnTo>
                <a:lnTo>
                  <a:pt x="2916702" y="2973568"/>
                </a:lnTo>
                <a:lnTo>
                  <a:pt x="2962885" y="2971547"/>
                </a:lnTo>
                <a:lnTo>
                  <a:pt x="3003735" y="2967612"/>
                </a:lnTo>
                <a:lnTo>
                  <a:pt x="3077485" y="2951447"/>
                </a:lnTo>
                <a:lnTo>
                  <a:pt x="3122926" y="2930225"/>
                </a:lnTo>
                <a:lnTo>
                  <a:pt x="3163519" y="2901741"/>
                </a:lnTo>
                <a:lnTo>
                  <a:pt x="3198460" y="2866800"/>
                </a:lnTo>
                <a:lnTo>
                  <a:pt x="3226946" y="2826208"/>
                </a:lnTo>
                <a:lnTo>
                  <a:pt x="3248171" y="2780769"/>
                </a:lnTo>
                <a:lnTo>
                  <a:pt x="3259377" y="2737224"/>
                </a:lnTo>
                <a:lnTo>
                  <a:pt x="3266174" y="2691319"/>
                </a:lnTo>
                <a:lnTo>
                  <a:pt x="3269664" y="2639674"/>
                </a:lnTo>
                <a:lnTo>
                  <a:pt x="3270950" y="2578910"/>
                </a:lnTo>
                <a:lnTo>
                  <a:pt x="3271134" y="2505648"/>
                </a:lnTo>
                <a:lnTo>
                  <a:pt x="3271028" y="407966"/>
                </a:lnTo>
                <a:lnTo>
                  <a:pt x="3270283" y="354437"/>
                </a:lnTo>
                <a:lnTo>
                  <a:pt x="3268264" y="308254"/>
                </a:lnTo>
                <a:lnTo>
                  <a:pt x="3264330" y="267404"/>
                </a:lnTo>
                <a:lnTo>
                  <a:pt x="3248171" y="193649"/>
                </a:lnTo>
                <a:lnTo>
                  <a:pt x="3226946" y="148210"/>
                </a:lnTo>
                <a:lnTo>
                  <a:pt x="3198460" y="107618"/>
                </a:lnTo>
                <a:lnTo>
                  <a:pt x="3163519" y="72677"/>
                </a:lnTo>
                <a:lnTo>
                  <a:pt x="3122926" y="44193"/>
                </a:lnTo>
                <a:lnTo>
                  <a:pt x="3077485" y="22971"/>
                </a:lnTo>
                <a:lnTo>
                  <a:pt x="3033943" y="11761"/>
                </a:lnTo>
                <a:lnTo>
                  <a:pt x="2988039" y="4961"/>
                </a:lnTo>
                <a:lnTo>
                  <a:pt x="2936394" y="1470"/>
                </a:lnTo>
                <a:lnTo>
                  <a:pt x="2875629" y="183"/>
                </a:lnTo>
                <a:lnTo>
                  <a:pt x="2802363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735572" y="1960014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230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99007" y="3299633"/>
            <a:ext cx="1564228" cy="156422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42510" y="5476273"/>
            <a:ext cx="1570632" cy="157063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5337617" y="6008059"/>
            <a:ext cx="2184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configuration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947408" y="6542297"/>
            <a:ext cx="5457825" cy="1329690"/>
            <a:chOff x="10947408" y="6542297"/>
            <a:chExt cx="5457825" cy="1329690"/>
          </a:xfrm>
        </p:grpSpPr>
        <p:sp>
          <p:nvSpPr>
            <p:cNvPr id="22" name="object 22"/>
            <p:cNvSpPr/>
            <p:nvPr/>
          </p:nvSpPr>
          <p:spPr>
            <a:xfrm>
              <a:off x="10957886" y="6552775"/>
              <a:ext cx="3072130" cy="1148715"/>
            </a:xfrm>
            <a:custGeom>
              <a:avLst/>
              <a:gdLst/>
              <a:ahLst/>
              <a:cxnLst/>
              <a:rect l="l" t="t" r="r" b="b"/>
              <a:pathLst>
                <a:path w="3072130" h="1148715">
                  <a:moveTo>
                    <a:pt x="0" y="1148408"/>
                  </a:moveTo>
                  <a:lnTo>
                    <a:pt x="3071637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406765" y="7084735"/>
              <a:ext cx="102870" cy="550545"/>
            </a:xfrm>
            <a:custGeom>
              <a:avLst/>
              <a:gdLst/>
              <a:ahLst/>
              <a:cxnLst/>
              <a:rect l="l" t="t" r="r" b="b"/>
              <a:pathLst>
                <a:path w="102869" h="550545">
                  <a:moveTo>
                    <a:pt x="0" y="550220"/>
                  </a:moveTo>
                  <a:lnTo>
                    <a:pt x="102320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31799" y="6698757"/>
              <a:ext cx="1162685" cy="1162685"/>
            </a:xfrm>
            <a:custGeom>
              <a:avLst/>
              <a:gdLst/>
              <a:ahLst/>
              <a:cxnLst/>
              <a:rect l="l" t="t" r="r" b="b"/>
              <a:pathLst>
                <a:path w="1162684" h="1162684">
                  <a:moveTo>
                    <a:pt x="1162476" y="1162476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039471" y="7693871"/>
            <a:ext cx="204660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04139">
              <a:lnSpc>
                <a:spcPts val="2640"/>
              </a:lnSpc>
              <a:spcBef>
                <a:spcPts val="295"/>
              </a:spcBef>
            </a:pPr>
            <a:r>
              <a:rPr sz="2300" i="1" dirty="0">
                <a:latin typeface="Arial"/>
                <a:cs typeface="Arial"/>
              </a:rPr>
              <a:t>dependencies </a:t>
            </a:r>
            <a:r>
              <a:rPr sz="2300" i="1" spc="5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(helper</a:t>
            </a:r>
            <a:r>
              <a:rPr sz="2300" i="1" spc="-50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objects)</a:t>
            </a:r>
            <a:endParaRPr sz="2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12027" y="9808990"/>
            <a:ext cx="204660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93980">
              <a:lnSpc>
                <a:spcPts val="2640"/>
              </a:lnSpc>
              <a:spcBef>
                <a:spcPts val="295"/>
              </a:spcBef>
            </a:pPr>
            <a:r>
              <a:rPr sz="2300" i="1" dirty="0">
                <a:latin typeface="Arial"/>
                <a:cs typeface="Arial"/>
              </a:rPr>
              <a:t>dependencies </a:t>
            </a:r>
            <a:r>
              <a:rPr sz="2300" i="1" spc="5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(helper</a:t>
            </a:r>
            <a:r>
              <a:rPr sz="2300" i="1" spc="-50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objects)</a:t>
            </a:r>
            <a:endParaRPr sz="2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960605" y="9808990"/>
            <a:ext cx="2046605" cy="7124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104139">
              <a:lnSpc>
                <a:spcPts val="2640"/>
              </a:lnSpc>
              <a:spcBef>
                <a:spcPts val="295"/>
              </a:spcBef>
            </a:pPr>
            <a:r>
              <a:rPr sz="2300" i="1" dirty="0">
                <a:latin typeface="Arial"/>
                <a:cs typeface="Arial"/>
              </a:rPr>
              <a:t>dependencies </a:t>
            </a:r>
            <a:r>
              <a:rPr sz="2300" i="1" spc="5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(helper</a:t>
            </a:r>
            <a:r>
              <a:rPr sz="2300" i="1" spc="-50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objects)</a:t>
            </a:r>
            <a:endParaRPr sz="2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66984" y="1086742"/>
            <a:ext cx="141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Spring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87617" y="7892815"/>
            <a:ext cx="954405" cy="849630"/>
            <a:chOff x="8287617" y="7892815"/>
            <a:chExt cx="954405" cy="849630"/>
          </a:xfrm>
        </p:grpSpPr>
        <p:sp>
          <p:nvSpPr>
            <p:cNvPr id="30" name="object 30"/>
            <p:cNvSpPr/>
            <p:nvPr/>
          </p:nvSpPr>
          <p:spPr>
            <a:xfrm>
              <a:off x="8298088" y="7903286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2" y="0"/>
                  </a:moveTo>
                  <a:lnTo>
                    <a:pt x="0" y="233894"/>
                  </a:lnTo>
                  <a:lnTo>
                    <a:pt x="116114" y="612343"/>
                  </a:lnTo>
                  <a:lnTo>
                    <a:pt x="491871" y="612343"/>
                  </a:lnTo>
                  <a:lnTo>
                    <a:pt x="607986" y="233894"/>
                  </a:lnTo>
                  <a:lnTo>
                    <a:pt x="303992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98088" y="7903286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1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60405" y="8025735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0" y="233894"/>
                  </a:lnTo>
                  <a:lnTo>
                    <a:pt x="116114" y="612343"/>
                  </a:lnTo>
                  <a:lnTo>
                    <a:pt x="491871" y="612343"/>
                  </a:lnTo>
                  <a:lnTo>
                    <a:pt x="607986" y="233894"/>
                  </a:lnTo>
                  <a:lnTo>
                    <a:pt x="303993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60404" y="8025735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1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623446" y="8119391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0" y="233894"/>
                  </a:lnTo>
                  <a:lnTo>
                    <a:pt x="116115" y="612343"/>
                  </a:lnTo>
                  <a:lnTo>
                    <a:pt x="491871" y="612343"/>
                  </a:lnTo>
                  <a:lnTo>
                    <a:pt x="607987" y="233894"/>
                  </a:lnTo>
                  <a:lnTo>
                    <a:pt x="303993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23446" y="8119391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29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1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3757602" y="8875301"/>
            <a:ext cx="4707890" cy="986155"/>
            <a:chOff x="13757602" y="8875301"/>
            <a:chExt cx="4707890" cy="986155"/>
          </a:xfrm>
        </p:grpSpPr>
        <p:sp>
          <p:nvSpPr>
            <p:cNvPr id="37" name="object 37"/>
            <p:cNvSpPr/>
            <p:nvPr/>
          </p:nvSpPr>
          <p:spPr>
            <a:xfrm>
              <a:off x="13768072" y="8885772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0" y="0"/>
                  </a:moveTo>
                  <a:lnTo>
                    <a:pt x="0" y="233894"/>
                  </a:lnTo>
                  <a:lnTo>
                    <a:pt x="116111" y="612343"/>
                  </a:lnTo>
                  <a:lnTo>
                    <a:pt x="491869" y="612343"/>
                  </a:lnTo>
                  <a:lnTo>
                    <a:pt x="607981" y="233894"/>
                  </a:lnTo>
                  <a:lnTo>
                    <a:pt x="303990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768072" y="8885772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1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930391" y="9008221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0" y="0"/>
                  </a:moveTo>
                  <a:lnTo>
                    <a:pt x="0" y="233894"/>
                  </a:lnTo>
                  <a:lnTo>
                    <a:pt x="116111" y="612343"/>
                  </a:lnTo>
                  <a:lnTo>
                    <a:pt x="491869" y="612343"/>
                  </a:lnTo>
                  <a:lnTo>
                    <a:pt x="607981" y="233894"/>
                  </a:lnTo>
                  <a:lnTo>
                    <a:pt x="303990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30382" y="9008221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1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093423" y="9101876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4001" y="0"/>
                  </a:moveTo>
                  <a:lnTo>
                    <a:pt x="0" y="233894"/>
                  </a:lnTo>
                  <a:lnTo>
                    <a:pt x="116122" y="612343"/>
                  </a:lnTo>
                  <a:lnTo>
                    <a:pt x="491880" y="612343"/>
                  </a:lnTo>
                  <a:lnTo>
                    <a:pt x="607991" y="233894"/>
                  </a:lnTo>
                  <a:lnTo>
                    <a:pt x="304001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093424" y="9101876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1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521057" y="9022296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0" y="0"/>
                  </a:moveTo>
                  <a:lnTo>
                    <a:pt x="0" y="233894"/>
                  </a:lnTo>
                  <a:lnTo>
                    <a:pt x="116111" y="612343"/>
                  </a:lnTo>
                  <a:lnTo>
                    <a:pt x="491869" y="612343"/>
                  </a:lnTo>
                  <a:lnTo>
                    <a:pt x="607981" y="233894"/>
                  </a:lnTo>
                  <a:lnTo>
                    <a:pt x="303990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521058" y="9022296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1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683366" y="9144743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4001" y="0"/>
                  </a:moveTo>
                  <a:lnTo>
                    <a:pt x="0" y="233894"/>
                  </a:lnTo>
                  <a:lnTo>
                    <a:pt x="116122" y="612343"/>
                  </a:lnTo>
                  <a:lnTo>
                    <a:pt x="491869" y="612343"/>
                  </a:lnTo>
                  <a:lnTo>
                    <a:pt x="607991" y="233894"/>
                  </a:lnTo>
                  <a:lnTo>
                    <a:pt x="304001" y="0"/>
                  </a:lnTo>
                  <a:close/>
                </a:path>
              </a:pathLst>
            </a:custGeom>
            <a:solidFill>
              <a:srgbClr val="C15E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683367" y="9144743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1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846408" y="9238399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0" y="0"/>
                  </a:moveTo>
                  <a:lnTo>
                    <a:pt x="0" y="233894"/>
                  </a:lnTo>
                  <a:lnTo>
                    <a:pt x="116122" y="612343"/>
                  </a:lnTo>
                  <a:lnTo>
                    <a:pt x="491869" y="612343"/>
                  </a:lnTo>
                  <a:lnTo>
                    <a:pt x="607991" y="233894"/>
                  </a:lnTo>
                  <a:lnTo>
                    <a:pt x="303990" y="0"/>
                  </a:lnTo>
                  <a:close/>
                </a:path>
              </a:pathLst>
            </a:custGeom>
            <a:solidFill>
              <a:srgbClr val="3148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846409" y="9238399"/>
              <a:ext cx="608330" cy="612775"/>
            </a:xfrm>
            <a:custGeom>
              <a:avLst/>
              <a:gdLst/>
              <a:ahLst/>
              <a:cxnLst/>
              <a:rect l="l" t="t" r="r" b="b"/>
              <a:pathLst>
                <a:path w="608330" h="612775">
                  <a:moveTo>
                    <a:pt x="303993" y="0"/>
                  </a:moveTo>
                  <a:lnTo>
                    <a:pt x="607987" y="233894"/>
                  </a:lnTo>
                  <a:lnTo>
                    <a:pt x="491871" y="612343"/>
                  </a:lnTo>
                  <a:lnTo>
                    <a:pt x="116115" y="612343"/>
                  </a:lnTo>
                  <a:lnTo>
                    <a:pt x="0" y="233894"/>
                  </a:lnTo>
                  <a:lnTo>
                    <a:pt x="303993" y="0"/>
                  </a:lnTo>
                  <a:close/>
                </a:path>
              </a:pathLst>
            </a:custGeom>
            <a:ln w="20941">
              <a:solidFill>
                <a:srgbClr val="615F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698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40" dirty="0">
                <a:latin typeface="Times New Roman"/>
                <a:cs typeface="Times New Roman"/>
              </a:rPr>
              <a:t>Demo</a:t>
            </a:r>
            <a:r>
              <a:rPr sz="6500" spc="-130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Example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854" y="2416545"/>
            <a:ext cx="112382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77850" algn="l"/>
                <a:tab pos="57848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Our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Coach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already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daily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workouts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854" y="440182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589" y="4280362"/>
            <a:ext cx="914336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Now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also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provide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daily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fortunes</a:t>
            </a:r>
            <a:endParaRPr sz="4250">
              <a:latin typeface="Palatino Linotype"/>
              <a:cs typeface="Palatino Linotype"/>
            </a:endParaRPr>
          </a:p>
          <a:p>
            <a:pPr marL="6159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15950" algn="l"/>
                <a:tab pos="616585" algn="l"/>
              </a:tabLst>
            </a:pPr>
            <a:r>
              <a:rPr sz="4250" spc="25" dirty="0">
                <a:latin typeface="Palatino Linotype"/>
                <a:cs typeface="Palatino Linotype"/>
              </a:rPr>
              <a:t>New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helper: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FortuneService</a:t>
            </a:r>
            <a:endParaRPr sz="4250">
              <a:latin typeface="Palatino Linotype"/>
              <a:cs typeface="Palatino Linotype"/>
            </a:endParaRPr>
          </a:p>
          <a:p>
            <a:pPr marL="6159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15950" algn="l"/>
                <a:tab pos="61658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This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dependency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338262" y="6316671"/>
            <a:ext cx="2755900" cy="1177290"/>
          </a:xfrm>
          <a:custGeom>
            <a:avLst/>
            <a:gdLst/>
            <a:ahLst/>
            <a:cxnLst/>
            <a:rect l="l" t="t" r="r" b="b"/>
            <a:pathLst>
              <a:path w="2755900" h="1177290">
                <a:moveTo>
                  <a:pt x="2356744" y="0"/>
                </a:moveTo>
                <a:lnTo>
                  <a:pt x="400343" y="0"/>
                </a:lnTo>
                <a:lnTo>
                  <a:pt x="337190" y="156"/>
                </a:lnTo>
                <a:lnTo>
                  <a:pt x="285002" y="1250"/>
                </a:lnTo>
                <a:lnTo>
                  <a:pt x="240823" y="4218"/>
                </a:lnTo>
                <a:lnTo>
                  <a:pt x="201693" y="10000"/>
                </a:lnTo>
                <a:lnTo>
                  <a:pt x="164654" y="19531"/>
                </a:lnTo>
                <a:lnTo>
                  <a:pt x="116979" y="43077"/>
                </a:lnTo>
                <a:lnTo>
                  <a:pt x="76009" y="76003"/>
                </a:lnTo>
                <a:lnTo>
                  <a:pt x="43083" y="116973"/>
                </a:lnTo>
                <a:lnTo>
                  <a:pt x="19538" y="164648"/>
                </a:lnTo>
                <a:lnTo>
                  <a:pt x="10001" y="201686"/>
                </a:lnTo>
                <a:lnTo>
                  <a:pt x="4212" y="240815"/>
                </a:lnTo>
                <a:lnTo>
                  <a:pt x="1250" y="284612"/>
                </a:lnTo>
                <a:lnTo>
                  <a:pt x="156" y="336276"/>
                </a:lnTo>
                <a:lnTo>
                  <a:pt x="0" y="398566"/>
                </a:lnTo>
                <a:lnTo>
                  <a:pt x="4" y="778717"/>
                </a:lnTo>
                <a:lnTo>
                  <a:pt x="156" y="840100"/>
                </a:lnTo>
                <a:lnTo>
                  <a:pt x="1250" y="892288"/>
                </a:lnTo>
                <a:lnTo>
                  <a:pt x="4237" y="936581"/>
                </a:lnTo>
                <a:lnTo>
                  <a:pt x="10007" y="975612"/>
                </a:lnTo>
                <a:lnTo>
                  <a:pt x="19538" y="1012636"/>
                </a:lnTo>
                <a:lnTo>
                  <a:pt x="43083" y="1060310"/>
                </a:lnTo>
                <a:lnTo>
                  <a:pt x="76009" y="1101279"/>
                </a:lnTo>
                <a:lnTo>
                  <a:pt x="116979" y="1134206"/>
                </a:lnTo>
                <a:lnTo>
                  <a:pt x="164654" y="1157753"/>
                </a:lnTo>
                <a:lnTo>
                  <a:pt x="201679" y="1167284"/>
                </a:lnTo>
                <a:lnTo>
                  <a:pt x="240709" y="1173065"/>
                </a:lnTo>
                <a:lnTo>
                  <a:pt x="284620" y="1176034"/>
                </a:lnTo>
                <a:lnTo>
                  <a:pt x="336284" y="1177128"/>
                </a:lnTo>
                <a:lnTo>
                  <a:pt x="398574" y="1177284"/>
                </a:lnTo>
                <a:lnTo>
                  <a:pt x="2354975" y="1177284"/>
                </a:lnTo>
                <a:lnTo>
                  <a:pt x="2418129" y="1177128"/>
                </a:lnTo>
                <a:lnTo>
                  <a:pt x="2470316" y="1176034"/>
                </a:lnTo>
                <a:lnTo>
                  <a:pt x="2514496" y="1173065"/>
                </a:lnTo>
                <a:lnTo>
                  <a:pt x="2553626" y="1167284"/>
                </a:lnTo>
                <a:lnTo>
                  <a:pt x="2590664" y="1157753"/>
                </a:lnTo>
                <a:lnTo>
                  <a:pt x="2638339" y="1134206"/>
                </a:lnTo>
                <a:lnTo>
                  <a:pt x="2679309" y="1101279"/>
                </a:lnTo>
                <a:lnTo>
                  <a:pt x="2712235" y="1060310"/>
                </a:lnTo>
                <a:lnTo>
                  <a:pt x="2735780" y="1012636"/>
                </a:lnTo>
                <a:lnTo>
                  <a:pt x="2745312" y="975598"/>
                </a:lnTo>
                <a:lnTo>
                  <a:pt x="2751098" y="936468"/>
                </a:lnTo>
                <a:lnTo>
                  <a:pt x="2754058" y="892671"/>
                </a:lnTo>
                <a:lnTo>
                  <a:pt x="2755152" y="841007"/>
                </a:lnTo>
                <a:lnTo>
                  <a:pt x="2755308" y="778717"/>
                </a:lnTo>
                <a:lnTo>
                  <a:pt x="2755304" y="398566"/>
                </a:lnTo>
                <a:lnTo>
                  <a:pt x="2755152" y="337183"/>
                </a:lnTo>
                <a:lnTo>
                  <a:pt x="2754058" y="284995"/>
                </a:lnTo>
                <a:lnTo>
                  <a:pt x="2751073" y="240702"/>
                </a:lnTo>
                <a:lnTo>
                  <a:pt x="2745306" y="201671"/>
                </a:lnTo>
                <a:lnTo>
                  <a:pt x="2735780" y="164648"/>
                </a:lnTo>
                <a:lnTo>
                  <a:pt x="2712235" y="116973"/>
                </a:lnTo>
                <a:lnTo>
                  <a:pt x="2679309" y="76003"/>
                </a:lnTo>
                <a:lnTo>
                  <a:pt x="2638339" y="43077"/>
                </a:lnTo>
                <a:lnTo>
                  <a:pt x="2590664" y="19531"/>
                </a:lnTo>
                <a:lnTo>
                  <a:pt x="2553640" y="10000"/>
                </a:lnTo>
                <a:lnTo>
                  <a:pt x="2514609" y="4218"/>
                </a:lnTo>
                <a:lnTo>
                  <a:pt x="2470698" y="1250"/>
                </a:lnTo>
                <a:lnTo>
                  <a:pt x="2419035" y="156"/>
                </a:lnTo>
                <a:lnTo>
                  <a:pt x="2356744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290590" y="6709608"/>
            <a:ext cx="855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3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30580" y="6875813"/>
            <a:ext cx="4094968" cy="20116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829750" y="8102236"/>
            <a:ext cx="20453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FortuneService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5606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45" dirty="0">
                <a:latin typeface="Times New Roman"/>
                <a:cs typeface="Times New Roman"/>
              </a:rPr>
              <a:t>Injectio</a:t>
            </a:r>
            <a:r>
              <a:rPr sz="6500" spc="385" dirty="0">
                <a:latin typeface="Times New Roman"/>
                <a:cs typeface="Times New Roman"/>
              </a:rPr>
              <a:t>n</a:t>
            </a:r>
            <a:r>
              <a:rPr sz="6500" spc="-660" dirty="0">
                <a:latin typeface="Times New Roman"/>
                <a:cs typeface="Times New Roman"/>
              </a:rPr>
              <a:t> </a:t>
            </a:r>
            <a:r>
              <a:rPr sz="6500" spc="-815" dirty="0">
                <a:latin typeface="Times New Roman"/>
                <a:cs typeface="Times New Roman"/>
              </a:rPr>
              <a:t>T</a:t>
            </a:r>
            <a:r>
              <a:rPr sz="6500" spc="60" dirty="0">
                <a:latin typeface="Times New Roman"/>
                <a:cs typeface="Times New Roman"/>
              </a:rPr>
              <a:t>ypes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854" y="2416545"/>
            <a:ext cx="115792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77850" algn="l"/>
                <a:tab pos="578485" algn="l"/>
              </a:tabLst>
            </a:pPr>
            <a:r>
              <a:rPr sz="4250" dirty="0">
                <a:latin typeface="Palatino Linotype"/>
                <a:cs typeface="Palatino Linotype"/>
              </a:rPr>
              <a:t>There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types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854" y="440182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589" y="4280362"/>
            <a:ext cx="9057005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5"/>
              </a:spcBef>
            </a:pPr>
            <a:r>
              <a:rPr sz="4250" spc="-170" dirty="0">
                <a:latin typeface="Palatino Linotype"/>
                <a:cs typeface="Palatino Linotype"/>
              </a:rPr>
              <a:t>We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cover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two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most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common</a:t>
            </a:r>
            <a:endParaRPr sz="4250">
              <a:latin typeface="Palatino Linotype"/>
              <a:cs typeface="Palatino Linotype"/>
            </a:endParaRPr>
          </a:p>
          <a:p>
            <a:pPr marL="6159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15950" algn="l"/>
                <a:tab pos="61658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Constructor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endParaRPr sz="4250">
              <a:latin typeface="Palatino Linotype"/>
              <a:cs typeface="Palatino Linotype"/>
            </a:endParaRPr>
          </a:p>
          <a:p>
            <a:pPr marL="615950" indent="-56578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15950" algn="l"/>
                <a:tab pos="61658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Setter</a:t>
            </a:r>
            <a:r>
              <a:rPr sz="4250" spc="-3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854" y="856923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2282" y="8447775"/>
            <a:ext cx="147631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4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talk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about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“auto-wiring”</a:t>
            </a:r>
            <a:r>
              <a:rPr sz="4250" spc="10" dirty="0">
                <a:latin typeface="Palatino Linotype"/>
                <a:cs typeface="Palatino Linotype"/>
              </a:rPr>
              <a:t> 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Annotations</a:t>
            </a:r>
            <a:r>
              <a:rPr sz="4250" spc="10" dirty="0">
                <a:latin typeface="Palatino Linotype"/>
                <a:cs typeface="Palatino Linotype"/>
              </a:rPr>
              <a:t> section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later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6535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Process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Constructor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160" dirty="0">
                <a:latin typeface="Times New Roman"/>
                <a:cs typeface="Times New Roman"/>
              </a:rPr>
              <a:t>Injection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866793"/>
            <a:ext cx="1421003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constructor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 injections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-5" dirty="0">
                <a:latin typeface="Palatino Linotype"/>
                <a:cs typeface="Palatino Linotype"/>
              </a:rPr>
              <a:t>Configure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 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5701" y="2616071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0"/>
                </a:lnTo>
                <a:lnTo>
                  <a:pt x="0" y="1182526"/>
                </a:lnTo>
                <a:lnTo>
                  <a:pt x="575" y="1221932"/>
                </a:lnTo>
                <a:lnTo>
                  <a:pt x="10782" y="1264512"/>
                </a:lnTo>
                <a:lnTo>
                  <a:pt x="29745" y="1303418"/>
                </a:lnTo>
                <a:lnTo>
                  <a:pt x="56635" y="1337334"/>
                </a:lnTo>
                <a:lnTo>
                  <a:pt x="90625" y="1364942"/>
                </a:lnTo>
                <a:lnTo>
                  <a:pt x="125884" y="1382491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0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5"/>
                </a:lnTo>
                <a:lnTo>
                  <a:pt x="3714587" y="1010189"/>
                </a:lnTo>
                <a:lnTo>
                  <a:pt x="3724029" y="960709"/>
                </a:lnTo>
                <a:lnTo>
                  <a:pt x="3728666" y="918753"/>
                </a:lnTo>
                <a:lnTo>
                  <a:pt x="3728085" y="879347"/>
                </a:lnTo>
                <a:lnTo>
                  <a:pt x="3717878" y="836768"/>
                </a:lnTo>
                <a:lnTo>
                  <a:pt x="3698917" y="797861"/>
                </a:lnTo>
                <a:lnTo>
                  <a:pt x="3672029" y="763945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7"/>
                </a:lnTo>
                <a:lnTo>
                  <a:pt x="531543" y="14079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410" y="34441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82733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>
                <a:latin typeface="Times New Roman"/>
                <a:cs typeface="Times New Roman"/>
              </a:rPr>
              <a:t>Ste</a:t>
            </a:r>
            <a:r>
              <a:rPr sz="6500" spc="440" dirty="0">
                <a:latin typeface="Times New Roman"/>
                <a:cs typeface="Times New Roman"/>
              </a:rPr>
              <a:t>p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120" dirty="0">
                <a:latin typeface="Times New Roman"/>
                <a:cs typeface="Times New Roman"/>
              </a:rPr>
              <a:t>1</a:t>
            </a:r>
            <a:r>
              <a:rPr sz="6500" spc="10" dirty="0">
                <a:latin typeface="Times New Roman"/>
                <a:cs typeface="Times New Roman"/>
              </a:rPr>
              <a:t>: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305" dirty="0">
                <a:latin typeface="Times New Roman"/>
                <a:cs typeface="Times New Roman"/>
              </a:rPr>
              <a:t>De</a:t>
            </a:r>
            <a:r>
              <a:rPr sz="6500" spc="180" dirty="0">
                <a:latin typeface="Times New Roman"/>
                <a:cs typeface="Times New Roman"/>
              </a:rPr>
              <a:t>f</a:t>
            </a:r>
            <a:r>
              <a:rPr sz="6500" spc="229" dirty="0">
                <a:latin typeface="Times New Roman"/>
                <a:cs typeface="Times New Roman"/>
              </a:rPr>
              <a:t>in</a:t>
            </a:r>
            <a:r>
              <a:rPr sz="6500" spc="390" dirty="0">
                <a:latin typeface="Times New Roman"/>
                <a:cs typeface="Times New Roman"/>
              </a:rPr>
              <a:t>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40" dirty="0">
                <a:latin typeface="Times New Roman"/>
                <a:cs typeface="Times New Roman"/>
              </a:rPr>
              <a:t>th</a:t>
            </a:r>
            <a:r>
              <a:rPr sz="6500" spc="375" dirty="0">
                <a:latin typeface="Times New Roman"/>
                <a:cs typeface="Times New Roman"/>
              </a:rPr>
              <a:t>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70" dirty="0">
                <a:latin typeface="Times New Roman"/>
                <a:cs typeface="Times New Roman"/>
              </a:rPr>
              <a:t>dependenc</a:t>
            </a:r>
            <a:r>
              <a:rPr sz="6500" spc="300" dirty="0">
                <a:latin typeface="Times New Roman"/>
                <a:cs typeface="Times New Roman"/>
              </a:rPr>
              <a:t>y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14" dirty="0">
                <a:latin typeface="Times New Roman"/>
                <a:cs typeface="Times New Roman"/>
              </a:rPr>
              <a:t>interfac</a:t>
            </a:r>
            <a:r>
              <a:rPr sz="6500" spc="270" dirty="0">
                <a:latin typeface="Times New Roman"/>
                <a:cs typeface="Times New Roman"/>
              </a:rPr>
              <a:t>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55" dirty="0">
                <a:latin typeface="Times New Roman"/>
                <a:cs typeface="Times New Roman"/>
              </a:rPr>
              <a:t>an</a:t>
            </a:r>
            <a:r>
              <a:rPr sz="6500" spc="305" dirty="0">
                <a:latin typeface="Times New Roman"/>
                <a:cs typeface="Times New Roman"/>
              </a:rPr>
              <a:t>d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95" dirty="0">
                <a:latin typeface="Times New Roman"/>
                <a:cs typeface="Times New Roman"/>
              </a:rPr>
              <a:t>class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5314" y="2306578"/>
            <a:ext cx="7251065" cy="3217545"/>
            <a:chOff x="605314" y="2306578"/>
            <a:chExt cx="7251065" cy="3217545"/>
          </a:xfrm>
        </p:grpSpPr>
        <p:sp>
          <p:nvSpPr>
            <p:cNvPr id="4" name="object 4"/>
            <p:cNvSpPr/>
            <p:nvPr/>
          </p:nvSpPr>
          <p:spPr>
            <a:xfrm>
              <a:off x="783319" y="2421758"/>
              <a:ext cx="6895465" cy="2756535"/>
            </a:xfrm>
            <a:custGeom>
              <a:avLst/>
              <a:gdLst/>
              <a:ahLst/>
              <a:cxnLst/>
              <a:rect l="l" t="t" r="r" b="b"/>
              <a:pathLst>
                <a:path w="6895465" h="2756535">
                  <a:moveTo>
                    <a:pt x="0" y="0"/>
                  </a:moveTo>
                  <a:lnTo>
                    <a:pt x="6894894" y="0"/>
                  </a:lnTo>
                  <a:lnTo>
                    <a:pt x="6894894" y="2756460"/>
                  </a:lnTo>
                  <a:lnTo>
                    <a:pt x="0" y="2756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314" y="2306578"/>
              <a:ext cx="7250903" cy="3217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5441" y="2458428"/>
            <a:ext cx="6649720" cy="26473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interface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FortuneService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dirty="0">
                <a:latin typeface="Arial MT"/>
                <a:cs typeface="Arial MT"/>
              </a:rPr>
              <a:t>String getFortune();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849" y="1934884"/>
            <a:ext cx="34963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FortuneService.java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79547" y="6375566"/>
            <a:ext cx="13460094" cy="3740785"/>
            <a:chOff x="3979547" y="6375566"/>
            <a:chExt cx="13460094" cy="3740785"/>
          </a:xfrm>
        </p:grpSpPr>
        <p:sp>
          <p:nvSpPr>
            <p:cNvPr id="9" name="object 9"/>
            <p:cNvSpPr/>
            <p:nvPr/>
          </p:nvSpPr>
          <p:spPr>
            <a:xfrm>
              <a:off x="4157552" y="6490746"/>
              <a:ext cx="13103860" cy="3280410"/>
            </a:xfrm>
            <a:custGeom>
              <a:avLst/>
              <a:gdLst/>
              <a:ahLst/>
              <a:cxnLst/>
              <a:rect l="l" t="t" r="r" b="b"/>
              <a:pathLst>
                <a:path w="13103860" h="3280409">
                  <a:moveTo>
                    <a:pt x="0" y="0"/>
                  </a:moveTo>
                  <a:lnTo>
                    <a:pt x="13103743" y="0"/>
                  </a:lnTo>
                  <a:lnTo>
                    <a:pt x="13103743" y="3280004"/>
                  </a:lnTo>
                  <a:lnTo>
                    <a:pt x="0" y="32800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9547" y="6375566"/>
              <a:ext cx="13459747" cy="374072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217537" y="6531603"/>
            <a:ext cx="12858115" cy="3171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HappyFortuneService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FortuneService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String getFortune() {</a:t>
            </a:r>
            <a:endParaRPr sz="3450">
              <a:latin typeface="Arial MT"/>
              <a:cs typeface="Arial MT"/>
            </a:endParaRPr>
          </a:p>
          <a:p>
            <a:pPr marL="766445">
              <a:lnSpc>
                <a:spcPts val="4120"/>
              </a:lnSpc>
            </a:pP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-60" dirty="0">
                <a:solidFill>
                  <a:srgbClr val="3933FF"/>
                </a:solidFill>
                <a:latin typeface="Arial MT"/>
                <a:cs typeface="Arial MT"/>
              </a:rPr>
              <a:t>"Today</a:t>
            </a:r>
            <a:r>
              <a:rPr sz="3450" spc="-5" dirty="0">
                <a:solidFill>
                  <a:srgbClr val="3933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3933FF"/>
                </a:solidFill>
                <a:latin typeface="Arial MT"/>
                <a:cs typeface="Arial MT"/>
              </a:rPr>
              <a:t>is</a:t>
            </a:r>
            <a:r>
              <a:rPr sz="3450" spc="-10" dirty="0">
                <a:solidFill>
                  <a:srgbClr val="3933FF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3933FF"/>
                </a:solidFill>
                <a:latin typeface="Arial MT"/>
                <a:cs typeface="Arial MT"/>
              </a:rPr>
              <a:t>your</a:t>
            </a:r>
            <a:r>
              <a:rPr sz="3450" spc="-5" dirty="0">
                <a:solidFill>
                  <a:srgbClr val="3933FF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3933FF"/>
                </a:solidFill>
                <a:latin typeface="Arial MT"/>
                <a:cs typeface="Arial MT"/>
              </a:rPr>
              <a:t>lucky</a:t>
            </a:r>
            <a:r>
              <a:rPr sz="3450" spc="-5" dirty="0">
                <a:solidFill>
                  <a:srgbClr val="3933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3933FF"/>
                </a:solidFill>
                <a:latin typeface="Arial MT"/>
                <a:cs typeface="Arial MT"/>
              </a:rPr>
              <a:t>day!"</a:t>
            </a:r>
            <a:r>
              <a:rPr sz="3450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 marL="389255">
              <a:lnSpc>
                <a:spcPts val="4120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4130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2358" y="5955704"/>
            <a:ext cx="43922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3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HappyFortuneService.java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46594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10" dirty="0">
                <a:latin typeface="Times New Roman"/>
                <a:cs typeface="Times New Roman"/>
              </a:rPr>
              <a:t>Inversion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185" dirty="0">
                <a:latin typeface="Times New Roman"/>
                <a:cs typeface="Times New Roman"/>
              </a:rPr>
              <a:t>of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Control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-220" dirty="0">
                <a:latin typeface="Times New Roman"/>
                <a:cs typeface="Times New Roman"/>
              </a:rPr>
              <a:t>(IoC)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06713" y="3297020"/>
            <a:ext cx="15890875" cy="4945380"/>
            <a:chOff x="2106713" y="3297020"/>
            <a:chExt cx="15890875" cy="4945380"/>
          </a:xfrm>
        </p:grpSpPr>
        <p:sp>
          <p:nvSpPr>
            <p:cNvPr id="4" name="object 4"/>
            <p:cNvSpPr/>
            <p:nvPr/>
          </p:nvSpPr>
          <p:spPr>
            <a:xfrm>
              <a:off x="2284718" y="3412199"/>
              <a:ext cx="15535275" cy="4484370"/>
            </a:xfrm>
            <a:custGeom>
              <a:avLst/>
              <a:gdLst/>
              <a:ahLst/>
              <a:cxnLst/>
              <a:rect l="l" t="t" r="r" b="b"/>
              <a:pathLst>
                <a:path w="15535275" h="4484370">
                  <a:moveTo>
                    <a:pt x="0" y="0"/>
                  </a:moveTo>
                  <a:lnTo>
                    <a:pt x="15534665" y="0"/>
                  </a:lnTo>
                  <a:lnTo>
                    <a:pt x="15534665" y="4484156"/>
                  </a:lnTo>
                  <a:lnTo>
                    <a:pt x="0" y="4484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6713" y="3297020"/>
              <a:ext cx="15890668" cy="49448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37487" y="4290834"/>
            <a:ext cx="15222855" cy="2668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35"/>
              </a:spcBef>
            </a:pPr>
            <a:r>
              <a:rPr sz="5900" spc="190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35" dirty="0">
                <a:solidFill>
                  <a:srgbClr val="0433FF"/>
                </a:solidFill>
                <a:latin typeface="Arial MT"/>
                <a:cs typeface="Arial MT"/>
              </a:rPr>
              <a:t>approach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20" dirty="0">
                <a:solidFill>
                  <a:srgbClr val="0433FF"/>
                </a:solidFill>
                <a:latin typeface="Arial MT"/>
                <a:cs typeface="Arial MT"/>
              </a:rPr>
              <a:t>of</a:t>
            </a:r>
            <a:r>
              <a:rPr sz="5900" spc="49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65" dirty="0">
                <a:solidFill>
                  <a:srgbClr val="0433FF"/>
                </a:solidFill>
                <a:latin typeface="Arial MT"/>
                <a:cs typeface="Arial MT"/>
              </a:rPr>
              <a:t>outsourcing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35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endParaRPr sz="5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7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5900" spc="385" dirty="0">
                <a:solidFill>
                  <a:srgbClr val="0433FF"/>
                </a:solidFill>
                <a:latin typeface="Arial MT"/>
                <a:cs typeface="Arial MT"/>
              </a:rPr>
              <a:t>construction</a:t>
            </a:r>
            <a:r>
              <a:rPr sz="5900" spc="-17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20" dirty="0">
                <a:solidFill>
                  <a:srgbClr val="0433FF"/>
                </a:solidFill>
                <a:latin typeface="Arial MT"/>
                <a:cs typeface="Arial MT"/>
              </a:rPr>
              <a:t>and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290" dirty="0">
                <a:solidFill>
                  <a:srgbClr val="0433FF"/>
                </a:solidFill>
                <a:latin typeface="Arial MT"/>
                <a:cs typeface="Arial MT"/>
              </a:rPr>
              <a:t>management</a:t>
            </a:r>
            <a:r>
              <a:rPr sz="5900" spc="-16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20" dirty="0">
                <a:solidFill>
                  <a:srgbClr val="0433FF"/>
                </a:solidFill>
                <a:latin typeface="Arial MT"/>
                <a:cs typeface="Arial MT"/>
              </a:rPr>
              <a:t>of</a:t>
            </a:r>
            <a:r>
              <a:rPr sz="5900" spc="50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900" spc="310" dirty="0">
                <a:solidFill>
                  <a:srgbClr val="0433FF"/>
                </a:solidFill>
                <a:latin typeface="Arial MT"/>
                <a:cs typeface="Arial MT"/>
              </a:rPr>
              <a:t>objects.</a:t>
            </a:r>
            <a:endParaRPr sz="5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42256"/>
            <a:ext cx="1833816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254" dirty="0">
                <a:latin typeface="Times New Roman"/>
                <a:cs typeface="Times New Roman"/>
              </a:rPr>
              <a:t>Step</a:t>
            </a:r>
            <a:r>
              <a:rPr sz="5900" spc="-60" dirty="0">
                <a:latin typeface="Times New Roman"/>
                <a:cs typeface="Times New Roman"/>
              </a:rPr>
              <a:t> </a:t>
            </a:r>
            <a:r>
              <a:rPr sz="5900" spc="-45" dirty="0">
                <a:latin typeface="Times New Roman"/>
                <a:cs typeface="Times New Roman"/>
              </a:rPr>
              <a:t>2:</a:t>
            </a:r>
            <a:r>
              <a:rPr sz="5900" spc="-385" dirty="0">
                <a:latin typeface="Times New Roman"/>
                <a:cs typeface="Times New Roman"/>
              </a:rPr>
              <a:t> </a:t>
            </a:r>
            <a:r>
              <a:rPr sz="5900" spc="80" dirty="0">
                <a:latin typeface="Times New Roman"/>
                <a:cs typeface="Times New Roman"/>
              </a:rPr>
              <a:t>Create</a:t>
            </a:r>
            <a:r>
              <a:rPr sz="5900" spc="-60" dirty="0">
                <a:latin typeface="Times New Roman"/>
                <a:cs typeface="Times New Roman"/>
              </a:rPr>
              <a:t> </a:t>
            </a:r>
            <a:r>
              <a:rPr sz="5900" spc="130" dirty="0">
                <a:latin typeface="Times New Roman"/>
                <a:cs typeface="Times New Roman"/>
              </a:rPr>
              <a:t>a</a:t>
            </a:r>
            <a:r>
              <a:rPr sz="5900" spc="-60" dirty="0">
                <a:latin typeface="Times New Roman"/>
                <a:cs typeface="Times New Roman"/>
              </a:rPr>
              <a:t> </a:t>
            </a:r>
            <a:r>
              <a:rPr sz="5900" spc="135" dirty="0">
                <a:latin typeface="Times New Roman"/>
                <a:cs typeface="Times New Roman"/>
              </a:rPr>
              <a:t>constructor</a:t>
            </a:r>
            <a:r>
              <a:rPr sz="5900" spc="-60" dirty="0">
                <a:latin typeface="Times New Roman"/>
                <a:cs typeface="Times New Roman"/>
              </a:rPr>
              <a:t> </a:t>
            </a:r>
            <a:r>
              <a:rPr sz="5900" spc="280" dirty="0">
                <a:latin typeface="Times New Roman"/>
                <a:cs typeface="Times New Roman"/>
              </a:rPr>
              <a:t>in</a:t>
            </a:r>
            <a:r>
              <a:rPr sz="5900" spc="-60" dirty="0">
                <a:latin typeface="Times New Roman"/>
                <a:cs typeface="Times New Roman"/>
              </a:rPr>
              <a:t> </a:t>
            </a:r>
            <a:r>
              <a:rPr sz="5900" spc="45" dirty="0">
                <a:latin typeface="Times New Roman"/>
                <a:cs typeface="Times New Roman"/>
              </a:rPr>
              <a:t>your</a:t>
            </a:r>
            <a:r>
              <a:rPr sz="5900" spc="-60" dirty="0">
                <a:latin typeface="Times New Roman"/>
                <a:cs typeface="Times New Roman"/>
              </a:rPr>
              <a:t> </a:t>
            </a:r>
            <a:r>
              <a:rPr sz="5900" spc="114" dirty="0">
                <a:latin typeface="Times New Roman"/>
                <a:cs typeface="Times New Roman"/>
              </a:rPr>
              <a:t>class</a:t>
            </a:r>
            <a:r>
              <a:rPr sz="5900" spc="-60" dirty="0">
                <a:latin typeface="Times New Roman"/>
                <a:cs typeface="Times New Roman"/>
              </a:rPr>
              <a:t> </a:t>
            </a:r>
            <a:r>
              <a:rPr sz="5900" spc="60" dirty="0">
                <a:latin typeface="Times New Roman"/>
                <a:cs typeface="Times New Roman"/>
              </a:rPr>
              <a:t>for</a:t>
            </a:r>
            <a:r>
              <a:rPr sz="5900" spc="-60" dirty="0">
                <a:latin typeface="Times New Roman"/>
                <a:cs typeface="Times New Roman"/>
              </a:rPr>
              <a:t> </a:t>
            </a:r>
            <a:r>
              <a:rPr sz="5900" spc="155" dirty="0">
                <a:latin typeface="Times New Roman"/>
                <a:cs typeface="Times New Roman"/>
              </a:rPr>
              <a:t>injections</a:t>
            </a:r>
            <a:endParaRPr sz="59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19904" y="3432416"/>
            <a:ext cx="12639675" cy="5311775"/>
            <a:chOff x="2719904" y="3432416"/>
            <a:chExt cx="12639675" cy="5311775"/>
          </a:xfrm>
        </p:grpSpPr>
        <p:sp>
          <p:nvSpPr>
            <p:cNvPr id="4" name="object 4"/>
            <p:cNvSpPr/>
            <p:nvPr/>
          </p:nvSpPr>
          <p:spPr>
            <a:xfrm>
              <a:off x="2897909" y="3547596"/>
              <a:ext cx="12283440" cy="4850765"/>
            </a:xfrm>
            <a:custGeom>
              <a:avLst/>
              <a:gdLst/>
              <a:ahLst/>
              <a:cxnLst/>
              <a:rect l="l" t="t" r="r" b="b"/>
              <a:pathLst>
                <a:path w="12283440" h="4850765">
                  <a:moveTo>
                    <a:pt x="0" y="0"/>
                  </a:moveTo>
                  <a:lnTo>
                    <a:pt x="12283115" y="0"/>
                  </a:lnTo>
                  <a:lnTo>
                    <a:pt x="12283115" y="4850637"/>
                  </a:lnTo>
                  <a:lnTo>
                    <a:pt x="0" y="4850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9904" y="3432416"/>
              <a:ext cx="12639123" cy="53113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50560" y="3589284"/>
            <a:ext cx="12037695" cy="4741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BaseballCoach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Coach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 </a:t>
            </a:r>
            <a:r>
              <a:rPr sz="3450" spc="5" dirty="0">
                <a:latin typeface="Arial MT"/>
                <a:cs typeface="Arial MT"/>
              </a:rPr>
              <a:t>FortuneService </a:t>
            </a:r>
            <a:r>
              <a:rPr sz="3450" dirty="0">
                <a:solidFill>
                  <a:srgbClr val="0326CC"/>
                </a:solidFill>
                <a:latin typeface="Arial MT"/>
                <a:cs typeface="Arial MT"/>
              </a:rPr>
              <a:t>fortuneService</a:t>
            </a:r>
            <a:r>
              <a:rPr sz="3450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700">
              <a:latin typeface="Arial MT"/>
              <a:cs typeface="Arial MT"/>
            </a:endParaRPr>
          </a:p>
          <a:p>
            <a:pPr marL="766445" marR="5080" indent="-377190">
              <a:lnSpc>
                <a:spcPts val="4120"/>
              </a:lnSpc>
              <a:spcBef>
                <a:spcPts val="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BaseballCoach(FortuneService</a:t>
            </a:r>
            <a:r>
              <a:rPr sz="3450" spc="10" dirty="0"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7E504F"/>
                </a:solidFill>
                <a:latin typeface="Arial MT"/>
                <a:cs typeface="Arial MT"/>
              </a:rPr>
              <a:t>theFortuneService</a:t>
            </a:r>
            <a:r>
              <a:rPr sz="3450" dirty="0">
                <a:latin typeface="Arial MT"/>
                <a:cs typeface="Arial MT"/>
              </a:rPr>
              <a:t>)</a:t>
            </a:r>
            <a:r>
              <a:rPr sz="3450" spc="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{ </a:t>
            </a:r>
            <a:r>
              <a:rPr sz="3450" spc="-944" dirty="0"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0326CC"/>
                </a:solidFill>
                <a:latin typeface="Arial MT"/>
                <a:cs typeface="Arial MT"/>
              </a:rPr>
              <a:t>fortuneService</a:t>
            </a:r>
            <a:r>
              <a:rPr sz="3450" spc="-5" dirty="0">
                <a:solidFill>
                  <a:srgbClr val="0326CC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=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7E504F"/>
                </a:solidFill>
                <a:latin typeface="Arial MT"/>
                <a:cs typeface="Arial MT"/>
              </a:rPr>
              <a:t>theFortuneService</a:t>
            </a:r>
            <a:r>
              <a:rPr sz="3450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 marL="389255">
              <a:lnSpc>
                <a:spcPts val="3979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  <a:p>
            <a:pPr marL="256540">
              <a:lnSpc>
                <a:spcPts val="4120"/>
              </a:lnSpc>
            </a:pPr>
            <a:r>
              <a:rPr sz="3450" spc="-5" dirty="0">
                <a:latin typeface="Arial MT"/>
                <a:cs typeface="Arial MT"/>
              </a:rPr>
              <a:t>...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4130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3497" y="3013386"/>
            <a:ext cx="34639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BaseballCoach.java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23930"/>
            <a:ext cx="18228310" cy="794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50" spc="195" dirty="0">
                <a:latin typeface="Times New Roman"/>
                <a:cs typeface="Times New Roman"/>
              </a:rPr>
              <a:t>Step</a:t>
            </a:r>
            <a:r>
              <a:rPr sz="5050" spc="-60" dirty="0">
                <a:latin typeface="Times New Roman"/>
                <a:cs typeface="Times New Roman"/>
              </a:rPr>
              <a:t> </a:t>
            </a:r>
            <a:r>
              <a:rPr sz="5050" spc="-55" dirty="0">
                <a:latin typeface="Times New Roman"/>
                <a:cs typeface="Times New Roman"/>
              </a:rPr>
              <a:t>3:</a:t>
            </a:r>
            <a:r>
              <a:rPr sz="5050" spc="-330" dirty="0">
                <a:latin typeface="Times New Roman"/>
                <a:cs typeface="Times New Roman"/>
              </a:rPr>
              <a:t> </a:t>
            </a:r>
            <a:r>
              <a:rPr sz="5050" spc="95" dirty="0">
                <a:latin typeface="Times New Roman"/>
                <a:cs typeface="Times New Roman"/>
              </a:rPr>
              <a:t>Configure</a:t>
            </a:r>
            <a:r>
              <a:rPr sz="5050" spc="-60" dirty="0">
                <a:latin typeface="Times New Roman"/>
                <a:cs typeface="Times New Roman"/>
              </a:rPr>
              <a:t> </a:t>
            </a:r>
            <a:r>
              <a:rPr sz="5050" spc="204" dirty="0">
                <a:latin typeface="Times New Roman"/>
                <a:cs typeface="Times New Roman"/>
              </a:rPr>
              <a:t>the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125" dirty="0">
                <a:latin typeface="Times New Roman"/>
                <a:cs typeface="Times New Roman"/>
              </a:rPr>
              <a:t>dependency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130" dirty="0">
                <a:latin typeface="Times New Roman"/>
                <a:cs typeface="Times New Roman"/>
              </a:rPr>
              <a:t>injection</a:t>
            </a:r>
            <a:r>
              <a:rPr sz="5050" spc="-60" dirty="0">
                <a:latin typeface="Times New Roman"/>
                <a:cs typeface="Times New Roman"/>
              </a:rPr>
              <a:t> </a:t>
            </a:r>
            <a:r>
              <a:rPr sz="5050" spc="225" dirty="0">
                <a:latin typeface="Times New Roman"/>
                <a:cs typeface="Times New Roman"/>
              </a:rPr>
              <a:t>in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140" dirty="0">
                <a:latin typeface="Times New Roman"/>
                <a:cs typeface="Times New Roman"/>
              </a:rPr>
              <a:t>Spring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135" dirty="0">
                <a:latin typeface="Times New Roman"/>
                <a:cs typeface="Times New Roman"/>
              </a:rPr>
              <a:t>config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90" dirty="0">
                <a:latin typeface="Times New Roman"/>
                <a:cs typeface="Times New Roman"/>
              </a:rPr>
              <a:t>file</a:t>
            </a:r>
            <a:endParaRPr sz="50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76852" y="2852768"/>
            <a:ext cx="14796135" cy="5835015"/>
            <a:chOff x="2776852" y="2852768"/>
            <a:chExt cx="14796135" cy="5835015"/>
          </a:xfrm>
        </p:grpSpPr>
        <p:sp>
          <p:nvSpPr>
            <p:cNvPr id="4" name="object 4"/>
            <p:cNvSpPr/>
            <p:nvPr/>
          </p:nvSpPr>
          <p:spPr>
            <a:xfrm>
              <a:off x="2954857" y="2967948"/>
              <a:ext cx="14440535" cy="5374640"/>
            </a:xfrm>
            <a:custGeom>
              <a:avLst/>
              <a:gdLst/>
              <a:ahLst/>
              <a:cxnLst/>
              <a:rect l="l" t="t" r="r" b="b"/>
              <a:pathLst>
                <a:path w="14440535" h="5374640">
                  <a:moveTo>
                    <a:pt x="0" y="0"/>
                  </a:moveTo>
                  <a:lnTo>
                    <a:pt x="14439932" y="0"/>
                  </a:lnTo>
                  <a:lnTo>
                    <a:pt x="14439932" y="5374181"/>
                  </a:lnTo>
                  <a:lnTo>
                    <a:pt x="0" y="5374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852" y="2852768"/>
              <a:ext cx="14795947" cy="5834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57754" y="3526459"/>
            <a:ext cx="13050519" cy="42183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766445" marR="5080" indent="-687705">
              <a:lnSpc>
                <a:spcPts val="4120"/>
              </a:lnSpc>
              <a:spcBef>
                <a:spcPts val="265"/>
              </a:spcBef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"myFortuneService" </a:t>
            </a:r>
            <a:r>
              <a:rPr sz="34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"com.luv2code.springdemo.HappyFortuneService"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 marL="144780">
              <a:lnSpc>
                <a:spcPts val="399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Arial"/>
              <a:cs typeface="Arial"/>
            </a:endParaRPr>
          </a:p>
          <a:p>
            <a:pPr marL="501015" marR="1662430" indent="-488950">
              <a:lnSpc>
                <a:spcPts val="4120"/>
              </a:lnSpc>
              <a:tabLst>
                <a:tab pos="1539875" algn="l"/>
              </a:tabLst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	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"myCoach" 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"com.luv2code.springdemo.BaseballCoach"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 marL="899160">
              <a:lnSpc>
                <a:spcPts val="3979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constructor-arg</a:t>
            </a:r>
            <a:r>
              <a:rPr sz="3450" b="1" spc="-3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ref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"myFortuneService"</a:t>
            </a:r>
            <a:r>
              <a:rPr sz="3450" b="1" i="1" spc="-3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4909" y="2364190"/>
            <a:ext cx="393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applicationContext.xml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3979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How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5" dirty="0">
                <a:latin typeface="Times New Roman"/>
                <a:cs typeface="Times New Roman"/>
              </a:rPr>
              <a:t>Processes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45" dirty="0">
                <a:latin typeface="Times New Roman"/>
                <a:cs typeface="Times New Roman"/>
              </a:rPr>
              <a:t>your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55" dirty="0">
                <a:latin typeface="Times New Roman"/>
                <a:cs typeface="Times New Roman"/>
              </a:rPr>
              <a:t>Config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50" dirty="0">
                <a:latin typeface="Times New Roman"/>
                <a:cs typeface="Times New Roman"/>
              </a:rPr>
              <a:t>File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9783" y="2175820"/>
            <a:ext cx="11549380" cy="4578985"/>
            <a:chOff x="179783" y="2175820"/>
            <a:chExt cx="11549380" cy="4578985"/>
          </a:xfrm>
        </p:grpSpPr>
        <p:sp>
          <p:nvSpPr>
            <p:cNvPr id="4" name="object 4"/>
            <p:cNvSpPr/>
            <p:nvPr/>
          </p:nvSpPr>
          <p:spPr>
            <a:xfrm>
              <a:off x="357788" y="2291000"/>
              <a:ext cx="11193145" cy="4117975"/>
            </a:xfrm>
            <a:custGeom>
              <a:avLst/>
              <a:gdLst/>
              <a:ahLst/>
              <a:cxnLst/>
              <a:rect l="l" t="t" r="r" b="b"/>
              <a:pathLst>
                <a:path w="11193145" h="4117975">
                  <a:moveTo>
                    <a:pt x="0" y="0"/>
                  </a:moveTo>
                  <a:lnTo>
                    <a:pt x="11192959" y="0"/>
                  </a:lnTo>
                  <a:lnTo>
                    <a:pt x="11192959" y="4117674"/>
                  </a:lnTo>
                  <a:lnTo>
                    <a:pt x="0" y="4117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783" y="2175820"/>
              <a:ext cx="11548978" cy="457839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2791" y="2730671"/>
            <a:ext cx="10128885" cy="32131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66445" marR="5080" indent="-659130">
              <a:lnSpc>
                <a:spcPct val="100400"/>
              </a:lnSpc>
              <a:spcBef>
                <a:spcPts val="125"/>
              </a:spcBef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bean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"myFortuneService" </a:t>
            </a:r>
            <a:r>
              <a:rPr sz="2600" b="1" i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"com.luv2code.springdemo.HappyFortuneService"</a:t>
            </a: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  <a:p>
            <a:pPr marL="203200">
              <a:lnSpc>
                <a:spcPct val="100000"/>
              </a:lnSpc>
              <a:spcBef>
                <a:spcPts val="10"/>
              </a:spcBef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Arial"/>
              <a:cs typeface="Arial"/>
            </a:endParaRPr>
          </a:p>
          <a:p>
            <a:pPr marL="384810" marR="1447165" indent="-372745">
              <a:lnSpc>
                <a:spcPct val="100400"/>
              </a:lnSpc>
              <a:tabLst>
                <a:tab pos="1176020" algn="l"/>
              </a:tabLst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bean	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"myCoach" </a:t>
            </a:r>
            <a:r>
              <a:rPr sz="2600" b="1" i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"com.luv2code.springdemo.BaseballCoach"</a:t>
            </a: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  <a:p>
            <a:pPr marL="580390">
              <a:lnSpc>
                <a:spcPct val="100000"/>
              </a:lnSpc>
              <a:spcBef>
                <a:spcPts val="15"/>
              </a:spcBef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constructor-arg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ref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"myFortuneService"</a:t>
            </a:r>
            <a:r>
              <a:rPr sz="2600" b="1" i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600" b="1" spc="10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429566" y="4065217"/>
            <a:ext cx="9528175" cy="3698875"/>
            <a:chOff x="10429566" y="4065217"/>
            <a:chExt cx="9528175" cy="3698875"/>
          </a:xfrm>
        </p:grpSpPr>
        <p:sp>
          <p:nvSpPr>
            <p:cNvPr id="8" name="object 8"/>
            <p:cNvSpPr/>
            <p:nvPr/>
          </p:nvSpPr>
          <p:spPr>
            <a:xfrm>
              <a:off x="10607572" y="4180397"/>
              <a:ext cx="9172575" cy="3238500"/>
            </a:xfrm>
            <a:custGeom>
              <a:avLst/>
              <a:gdLst/>
              <a:ahLst/>
              <a:cxnLst/>
              <a:rect l="l" t="t" r="r" b="b"/>
              <a:pathLst>
                <a:path w="9172575" h="3238500">
                  <a:moveTo>
                    <a:pt x="0" y="0"/>
                  </a:moveTo>
                  <a:lnTo>
                    <a:pt x="9172066" y="0"/>
                  </a:lnTo>
                  <a:lnTo>
                    <a:pt x="9172066" y="3238120"/>
                  </a:lnTo>
                  <a:lnTo>
                    <a:pt x="0" y="3238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9566" y="4065217"/>
              <a:ext cx="9528074" cy="369884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772319" y="3421750"/>
            <a:ext cx="8634730" cy="34829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4629" algn="ctr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5F844C"/>
                </a:solidFill>
                <a:latin typeface="Arial"/>
                <a:cs typeface="Arial"/>
              </a:rPr>
              <a:t>Spring</a:t>
            </a:r>
            <a:r>
              <a:rPr sz="3450" b="1" spc="-35" dirty="0">
                <a:solidFill>
                  <a:srgbClr val="5F844C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5F844C"/>
                </a:solidFill>
                <a:latin typeface="Arial"/>
                <a:cs typeface="Arial"/>
              </a:rPr>
              <a:t>Framework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latin typeface="Arial"/>
                <a:cs typeface="Arial"/>
              </a:rPr>
              <a:t>HappyFortuneService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myFortuneService </a:t>
            </a:r>
            <a:r>
              <a:rPr sz="2950" b="1" spc="10" dirty="0">
                <a:latin typeface="Arial"/>
                <a:cs typeface="Arial"/>
              </a:rPr>
              <a:t>=</a:t>
            </a:r>
            <a:endParaRPr sz="2950">
              <a:latin typeface="Arial"/>
              <a:cs typeface="Arial"/>
            </a:endParaRPr>
          </a:p>
          <a:p>
            <a:pPr marL="330009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HappyFortuneService();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latin typeface="Arial"/>
                <a:cs typeface="Arial"/>
              </a:rPr>
              <a:t>BaseballCoach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7E504F"/>
                </a:solidFill>
                <a:latin typeface="Arial"/>
                <a:cs typeface="Arial"/>
              </a:rPr>
              <a:t>myCoach</a:t>
            </a:r>
            <a:r>
              <a:rPr sz="2950" b="1" spc="-2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=</a:t>
            </a:r>
            <a:endParaRPr sz="2950">
              <a:latin typeface="Arial"/>
              <a:cs typeface="Arial"/>
            </a:endParaRPr>
          </a:p>
          <a:p>
            <a:pPr marL="141541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9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BaseballCoach(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myFortuneService</a:t>
            </a:r>
            <a:r>
              <a:rPr sz="2950" b="1" spc="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2" name="object 3">
            <a:extLst>
              <a:ext uri="{FF2B5EF4-FFF2-40B4-BE49-F238E27FC236}">
                <a16:creationId xmlns:a16="http://schemas.microsoft.com/office/drawing/2014/main" id="{5C7E11A7-DC6C-1B39-B976-9E7AF248EA0C}"/>
              </a:ext>
            </a:extLst>
          </p:cNvPr>
          <p:cNvGrpSpPr/>
          <p:nvPr/>
        </p:nvGrpSpPr>
        <p:grpSpPr>
          <a:xfrm>
            <a:off x="4441042" y="10171113"/>
            <a:ext cx="11324577" cy="892258"/>
            <a:chOff x="2447246" y="2993219"/>
            <a:chExt cx="15820377" cy="2955407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3A89B76B-AE2C-50ED-30E8-5001454EF22C}"/>
                </a:ext>
              </a:extLst>
            </p:cNvPr>
            <p:cNvSpPr/>
            <p:nvPr/>
          </p:nvSpPr>
          <p:spPr>
            <a:xfrm>
              <a:off x="2625251" y="3108399"/>
              <a:ext cx="15464790" cy="2494915"/>
            </a:xfrm>
            <a:custGeom>
              <a:avLst/>
              <a:gdLst/>
              <a:ahLst/>
              <a:cxnLst/>
              <a:rect l="l" t="t" r="r" b="b"/>
              <a:pathLst>
                <a:path w="15464790" h="2494915">
                  <a:moveTo>
                    <a:pt x="0" y="0"/>
                  </a:moveTo>
                  <a:lnTo>
                    <a:pt x="15464364" y="0"/>
                  </a:lnTo>
                  <a:lnTo>
                    <a:pt x="15464364" y="2494688"/>
                  </a:lnTo>
                  <a:lnTo>
                    <a:pt x="0" y="249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1400"/>
            </a:p>
          </p:txBody>
        </p:sp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A759C035-4F25-FFC3-934C-58B9CDE01C5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7246" y="2993219"/>
              <a:ext cx="15820377" cy="2955407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D37C1946-B0F6-D00A-483D-F5BC2E1D2856}"/>
              </a:ext>
            </a:extLst>
          </p:cNvPr>
          <p:cNvSpPr txBox="1">
            <a:spLocks noGrp="1"/>
          </p:cNvSpPr>
          <p:nvPr/>
        </p:nvSpPr>
        <p:spPr>
          <a:xfrm>
            <a:off x="4601804" y="10159181"/>
            <a:ext cx="10778220" cy="66236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>
            <a:lvl1pPr>
              <a:defRPr sz="69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b="0" spc="165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140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310" dirty="0">
                <a:solidFill>
                  <a:srgbClr val="0433FF"/>
                </a:solidFill>
                <a:latin typeface="Arial MT"/>
                <a:cs typeface="Arial MT"/>
              </a:rPr>
              <a:t>Spring</a:t>
            </a:r>
            <a:r>
              <a:rPr sz="140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260" dirty="0">
                <a:solidFill>
                  <a:srgbClr val="0433FF"/>
                </a:solidFill>
                <a:latin typeface="Arial MT"/>
                <a:cs typeface="Arial MT"/>
              </a:rPr>
              <a:t>Framework</a:t>
            </a:r>
            <a:r>
              <a:rPr sz="140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320" dirty="0">
                <a:solidFill>
                  <a:srgbClr val="0433FF"/>
                </a:solidFill>
                <a:latin typeface="Arial MT"/>
                <a:cs typeface="Arial MT"/>
              </a:rPr>
              <a:t>will</a:t>
            </a:r>
            <a:r>
              <a:rPr sz="140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355" dirty="0">
                <a:solidFill>
                  <a:srgbClr val="0433FF"/>
                </a:solidFill>
                <a:latin typeface="Arial MT"/>
                <a:cs typeface="Arial MT"/>
              </a:rPr>
              <a:t>perform</a:t>
            </a:r>
            <a:r>
              <a:rPr sz="140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280" dirty="0">
                <a:solidFill>
                  <a:srgbClr val="0433FF"/>
                </a:solidFill>
                <a:latin typeface="Arial MT"/>
                <a:cs typeface="Arial MT"/>
              </a:rPr>
              <a:t>operations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 MT"/>
              <a:cs typeface="Arial MT"/>
            </a:endParaRPr>
          </a:p>
          <a:p>
            <a:pPr marL="10160" algn="ctr">
              <a:lnSpc>
                <a:spcPct val="100000"/>
              </a:lnSpc>
            </a:pPr>
            <a:r>
              <a:rPr sz="1400" b="0" spc="295" dirty="0">
                <a:solidFill>
                  <a:srgbClr val="0433FF"/>
                </a:solidFill>
                <a:latin typeface="Arial MT"/>
                <a:cs typeface="Arial MT"/>
              </a:rPr>
              <a:t>behind</a:t>
            </a:r>
            <a:r>
              <a:rPr sz="1400" b="0" spc="-15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295" dirty="0">
                <a:solidFill>
                  <a:srgbClr val="0433FF"/>
                </a:solidFill>
                <a:latin typeface="Arial MT"/>
                <a:cs typeface="Arial MT"/>
              </a:rPr>
              <a:t>the</a:t>
            </a:r>
            <a:r>
              <a:rPr sz="140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275" dirty="0">
                <a:solidFill>
                  <a:srgbClr val="0433FF"/>
                </a:solidFill>
                <a:latin typeface="Arial MT"/>
                <a:cs typeface="Arial MT"/>
              </a:rPr>
              <a:t>scenes</a:t>
            </a:r>
            <a:r>
              <a:rPr sz="1400" b="0" spc="-15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350" dirty="0">
                <a:solidFill>
                  <a:srgbClr val="0433FF"/>
                </a:solidFill>
                <a:latin typeface="Arial MT"/>
                <a:cs typeface="Arial MT"/>
              </a:rPr>
              <a:t>for</a:t>
            </a:r>
            <a:r>
              <a:rPr sz="140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229" dirty="0">
                <a:solidFill>
                  <a:srgbClr val="0433FF"/>
                </a:solidFill>
                <a:latin typeface="Arial MT"/>
                <a:cs typeface="Arial MT"/>
              </a:rPr>
              <a:t>you</a:t>
            </a:r>
            <a:r>
              <a:rPr sz="140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1400" b="0" spc="105" dirty="0">
                <a:solidFill>
                  <a:srgbClr val="0433FF"/>
                </a:solidFill>
                <a:latin typeface="Arial MT"/>
                <a:cs typeface="Arial MT"/>
              </a:rPr>
              <a:t>:-)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sp>
          <p:nvSpPr>
            <p:cNvPr id="4" name="object 4"/>
            <p:cNvSpPr/>
            <p:nvPr/>
          </p:nvSpPr>
          <p:spPr>
            <a:xfrm>
              <a:off x="2984202" y="10056959"/>
              <a:ext cx="14135735" cy="635"/>
            </a:xfrm>
            <a:custGeom>
              <a:avLst/>
              <a:gdLst/>
              <a:ahLst/>
              <a:cxnLst/>
              <a:rect l="l" t="t" r="r" b="b"/>
              <a:pathLst>
                <a:path w="14135735" h="634">
                  <a:moveTo>
                    <a:pt x="0" y="0"/>
                  </a:moveTo>
                  <a:lnTo>
                    <a:pt x="14135695" y="0"/>
                  </a:lnTo>
                  <a:lnTo>
                    <a:pt x="0" y="104"/>
                  </a:lnTo>
                  <a:close/>
                </a:path>
              </a:pathLst>
            </a:custGeom>
            <a:ln w="1047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spc="-140" dirty="0"/>
              <a:t>Setter</a:t>
            </a:r>
            <a:r>
              <a:rPr spc="-440" dirty="0"/>
              <a:t> </a:t>
            </a:r>
            <a:r>
              <a:rPr spc="-170" dirty="0"/>
              <a:t>Injection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141855" y="4176712"/>
            <a:ext cx="15820390" cy="2955925"/>
            <a:chOff x="2447246" y="2993219"/>
            <a:chExt cx="15820390" cy="2955925"/>
          </a:xfrm>
        </p:grpSpPr>
        <p:sp>
          <p:nvSpPr>
            <p:cNvPr id="4" name="object 4"/>
            <p:cNvSpPr/>
            <p:nvPr/>
          </p:nvSpPr>
          <p:spPr>
            <a:xfrm>
              <a:off x="2625251" y="3108399"/>
              <a:ext cx="15464790" cy="2494915"/>
            </a:xfrm>
            <a:custGeom>
              <a:avLst/>
              <a:gdLst/>
              <a:ahLst/>
              <a:cxnLst/>
              <a:rect l="l" t="t" r="r" b="b"/>
              <a:pathLst>
                <a:path w="15464790" h="2494915">
                  <a:moveTo>
                    <a:pt x="0" y="0"/>
                  </a:moveTo>
                  <a:lnTo>
                    <a:pt x="15464364" y="0"/>
                  </a:lnTo>
                  <a:lnTo>
                    <a:pt x="15464364" y="2494688"/>
                  </a:lnTo>
                  <a:lnTo>
                    <a:pt x="0" y="249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7246" y="2993219"/>
              <a:ext cx="15820377" cy="295540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05827" y="4322529"/>
            <a:ext cx="9890125" cy="2400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0" spc="305" dirty="0">
                <a:solidFill>
                  <a:srgbClr val="0433FF"/>
                </a:solidFill>
                <a:latin typeface="Arial MT"/>
                <a:cs typeface="Arial MT"/>
              </a:rPr>
              <a:t>Inject</a:t>
            </a:r>
            <a:r>
              <a:rPr sz="5250" b="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85" dirty="0">
                <a:solidFill>
                  <a:srgbClr val="0433FF"/>
                </a:solidFill>
                <a:latin typeface="Arial MT"/>
                <a:cs typeface="Arial MT"/>
              </a:rPr>
              <a:t>dependencies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70" dirty="0">
                <a:solidFill>
                  <a:srgbClr val="0433FF"/>
                </a:solidFill>
                <a:latin typeface="Arial MT"/>
                <a:cs typeface="Arial MT"/>
              </a:rPr>
              <a:t>by</a:t>
            </a:r>
            <a:r>
              <a:rPr sz="5250" b="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05" dirty="0">
                <a:solidFill>
                  <a:srgbClr val="0433FF"/>
                </a:solidFill>
                <a:latin typeface="Arial MT"/>
                <a:cs typeface="Arial MT"/>
              </a:rPr>
              <a:t>calling</a:t>
            </a:r>
            <a:endParaRPr sz="52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50" dirty="0">
              <a:latin typeface="Arial MT"/>
              <a:cs typeface="Arial MT"/>
            </a:endParaRPr>
          </a:p>
          <a:p>
            <a:pPr marL="22860">
              <a:lnSpc>
                <a:spcPct val="100000"/>
              </a:lnSpc>
            </a:pPr>
            <a:r>
              <a:rPr sz="5250" b="0" spc="340" dirty="0">
                <a:solidFill>
                  <a:srgbClr val="0433FF"/>
                </a:solidFill>
                <a:latin typeface="Arial MT"/>
                <a:cs typeface="Arial MT"/>
              </a:rPr>
              <a:t>setter</a:t>
            </a:r>
            <a:r>
              <a:rPr sz="5250" b="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54" dirty="0">
                <a:solidFill>
                  <a:srgbClr val="0433FF"/>
                </a:solidFill>
                <a:latin typeface="Arial MT"/>
                <a:cs typeface="Arial MT"/>
              </a:rPr>
              <a:t>method(s)</a:t>
            </a:r>
            <a:r>
              <a:rPr sz="5250" b="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65" dirty="0">
                <a:solidFill>
                  <a:srgbClr val="0433FF"/>
                </a:solidFill>
                <a:latin typeface="Arial MT"/>
                <a:cs typeface="Arial MT"/>
              </a:rPr>
              <a:t>on</a:t>
            </a:r>
            <a:r>
              <a:rPr sz="5250" b="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315" dirty="0">
                <a:solidFill>
                  <a:srgbClr val="0433FF"/>
                </a:solidFill>
                <a:latin typeface="Arial MT"/>
                <a:cs typeface="Arial MT"/>
              </a:rPr>
              <a:t>your</a:t>
            </a:r>
            <a:r>
              <a:rPr sz="5250" b="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b="0" spc="265" dirty="0">
                <a:solidFill>
                  <a:srgbClr val="0433FF"/>
                </a:solidFill>
                <a:latin typeface="Arial MT"/>
                <a:cs typeface="Arial MT"/>
              </a:rPr>
              <a:t>class</a:t>
            </a:r>
            <a:endParaRPr sz="52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4329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Process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200" dirty="0">
                <a:latin typeface="Times New Roman"/>
                <a:cs typeface="Times New Roman"/>
              </a:rPr>
              <a:t>Setter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160" dirty="0">
                <a:latin typeface="Times New Roman"/>
                <a:cs typeface="Times New Roman"/>
              </a:rPr>
              <a:t>Injection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798702"/>
            <a:ext cx="14210030" cy="2543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setter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method(s)</a:t>
            </a:r>
            <a:r>
              <a:rPr sz="4250" spc="10" dirty="0">
                <a:latin typeface="Palatino Linotype"/>
                <a:cs typeface="Palatino Linotype"/>
              </a:rPr>
              <a:t> 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10" dirty="0">
                <a:latin typeface="Palatino Linotype"/>
                <a:cs typeface="Palatino Linotype"/>
              </a:rPr>
              <a:t> class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 injections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-5" dirty="0">
                <a:latin typeface="Palatino Linotype"/>
                <a:cs typeface="Palatino Linotype"/>
              </a:rPr>
              <a:t>Configure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 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5701" y="2616071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0"/>
                </a:lnTo>
                <a:lnTo>
                  <a:pt x="0" y="1182526"/>
                </a:lnTo>
                <a:lnTo>
                  <a:pt x="575" y="1221932"/>
                </a:lnTo>
                <a:lnTo>
                  <a:pt x="10782" y="1264512"/>
                </a:lnTo>
                <a:lnTo>
                  <a:pt x="29745" y="1303418"/>
                </a:lnTo>
                <a:lnTo>
                  <a:pt x="56635" y="1337334"/>
                </a:lnTo>
                <a:lnTo>
                  <a:pt x="90625" y="1364942"/>
                </a:lnTo>
                <a:lnTo>
                  <a:pt x="125884" y="1382491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0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5"/>
                </a:lnTo>
                <a:lnTo>
                  <a:pt x="3714587" y="1010189"/>
                </a:lnTo>
                <a:lnTo>
                  <a:pt x="3724029" y="960709"/>
                </a:lnTo>
                <a:lnTo>
                  <a:pt x="3728666" y="918753"/>
                </a:lnTo>
                <a:lnTo>
                  <a:pt x="3728085" y="879347"/>
                </a:lnTo>
                <a:lnTo>
                  <a:pt x="3717878" y="836768"/>
                </a:lnTo>
                <a:lnTo>
                  <a:pt x="3698917" y="797861"/>
                </a:lnTo>
                <a:lnTo>
                  <a:pt x="3672029" y="763945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7"/>
                </a:lnTo>
                <a:lnTo>
                  <a:pt x="531543" y="14079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410" y="34441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60057"/>
            <a:ext cx="18293715" cy="8966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00" spc="120" dirty="0">
                <a:latin typeface="Times New Roman"/>
                <a:cs typeface="Times New Roman"/>
              </a:rPr>
              <a:t>Step1:</a:t>
            </a:r>
            <a:r>
              <a:rPr sz="5700" spc="-380" dirty="0">
                <a:latin typeface="Times New Roman"/>
                <a:cs typeface="Times New Roman"/>
              </a:rPr>
              <a:t> </a:t>
            </a:r>
            <a:r>
              <a:rPr sz="5700" spc="70" dirty="0">
                <a:latin typeface="Times New Roman"/>
                <a:cs typeface="Times New Roman"/>
              </a:rPr>
              <a:t>Create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20" dirty="0">
                <a:latin typeface="Times New Roman"/>
                <a:cs typeface="Times New Roman"/>
              </a:rPr>
              <a:t>setter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30" dirty="0">
                <a:latin typeface="Times New Roman"/>
                <a:cs typeface="Times New Roman"/>
              </a:rPr>
              <a:t>method(s)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265" dirty="0">
                <a:latin typeface="Times New Roman"/>
                <a:cs typeface="Times New Roman"/>
              </a:rPr>
              <a:t>in</a:t>
            </a:r>
            <a:r>
              <a:rPr sz="5700" spc="-65" dirty="0">
                <a:latin typeface="Times New Roman"/>
                <a:cs typeface="Times New Roman"/>
              </a:rPr>
              <a:t> </a:t>
            </a:r>
            <a:r>
              <a:rPr sz="5700" spc="35" dirty="0">
                <a:latin typeface="Times New Roman"/>
                <a:cs typeface="Times New Roman"/>
              </a:rPr>
              <a:t>your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00" dirty="0">
                <a:latin typeface="Times New Roman"/>
                <a:cs typeface="Times New Roman"/>
              </a:rPr>
              <a:t>class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50" dirty="0">
                <a:latin typeface="Times New Roman"/>
                <a:cs typeface="Times New Roman"/>
              </a:rPr>
              <a:t>for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45" dirty="0">
                <a:latin typeface="Times New Roman"/>
                <a:cs typeface="Times New Roman"/>
              </a:rPr>
              <a:t>injections</a:t>
            </a:r>
            <a:endParaRPr sz="57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94529" y="2504937"/>
            <a:ext cx="14274800" cy="7406005"/>
            <a:chOff x="1994529" y="2504937"/>
            <a:chExt cx="14274800" cy="7406005"/>
          </a:xfrm>
        </p:grpSpPr>
        <p:sp>
          <p:nvSpPr>
            <p:cNvPr id="4" name="object 4"/>
            <p:cNvSpPr/>
            <p:nvPr/>
          </p:nvSpPr>
          <p:spPr>
            <a:xfrm>
              <a:off x="2172534" y="2620117"/>
              <a:ext cx="13918565" cy="6944995"/>
            </a:xfrm>
            <a:custGeom>
              <a:avLst/>
              <a:gdLst/>
              <a:ahLst/>
              <a:cxnLst/>
              <a:rect l="l" t="t" r="r" b="b"/>
              <a:pathLst>
                <a:path w="13918565" h="6944995">
                  <a:moveTo>
                    <a:pt x="0" y="0"/>
                  </a:moveTo>
                  <a:lnTo>
                    <a:pt x="13918535" y="0"/>
                  </a:lnTo>
                  <a:lnTo>
                    <a:pt x="13918535" y="6944814"/>
                  </a:lnTo>
                  <a:lnTo>
                    <a:pt x="0" y="6944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4529" y="2504937"/>
              <a:ext cx="14274549" cy="74055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28069" y="2657375"/>
            <a:ext cx="13672819" cy="63125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CricketCoach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Coach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389255" marR="5160645">
              <a:lnSpc>
                <a:spcPct val="199100"/>
              </a:lnSpc>
              <a:spcBef>
                <a:spcPts val="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FortuneService</a:t>
            </a:r>
            <a:r>
              <a:rPr sz="3450" b="1" spc="3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;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CricketCoach()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412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700">
              <a:latin typeface="Arial"/>
              <a:cs typeface="Arial"/>
            </a:endParaRPr>
          </a:p>
          <a:p>
            <a:pPr marL="766445" marR="5080" indent="-377190">
              <a:lnSpc>
                <a:spcPts val="4120"/>
              </a:lnSpc>
              <a:spcBef>
                <a:spcPts val="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void </a:t>
            </a:r>
            <a:r>
              <a:rPr sz="3450" b="1" spc="5" dirty="0">
                <a:latin typeface="Arial"/>
                <a:cs typeface="Arial"/>
              </a:rPr>
              <a:t>setFortuneService(FortuneService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) </a:t>
            </a:r>
            <a:r>
              <a:rPr sz="3450" b="1" spc="5" dirty="0">
                <a:latin typeface="Arial"/>
                <a:cs typeface="Arial"/>
              </a:rPr>
              <a:t>{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this</a:t>
            </a:r>
            <a:r>
              <a:rPr sz="3450" b="1" dirty="0">
                <a:latin typeface="Arial"/>
                <a:cs typeface="Arial"/>
              </a:rPr>
              <a:t>.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fortuneService 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3979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  <a:p>
            <a:pPr marL="256540">
              <a:lnSpc>
                <a:spcPts val="4120"/>
              </a:lnSpc>
            </a:pPr>
            <a:r>
              <a:rPr sz="3450" b="1" spc="-5" dirty="0">
                <a:latin typeface="Arial"/>
                <a:cs typeface="Arial"/>
              </a:rPr>
              <a:t>...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1477" y="2175714"/>
            <a:ext cx="32518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CricketCoach.java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23930"/>
            <a:ext cx="18228310" cy="794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50" spc="195" dirty="0">
                <a:latin typeface="Times New Roman"/>
                <a:cs typeface="Times New Roman"/>
              </a:rPr>
              <a:t>Step</a:t>
            </a:r>
            <a:r>
              <a:rPr sz="5050" spc="-60" dirty="0">
                <a:latin typeface="Times New Roman"/>
                <a:cs typeface="Times New Roman"/>
              </a:rPr>
              <a:t> </a:t>
            </a:r>
            <a:r>
              <a:rPr sz="5050" spc="-55" dirty="0">
                <a:latin typeface="Times New Roman"/>
                <a:cs typeface="Times New Roman"/>
              </a:rPr>
              <a:t>2:</a:t>
            </a:r>
            <a:r>
              <a:rPr sz="5050" spc="-330" dirty="0">
                <a:latin typeface="Times New Roman"/>
                <a:cs typeface="Times New Roman"/>
              </a:rPr>
              <a:t> </a:t>
            </a:r>
            <a:r>
              <a:rPr sz="5050" spc="95" dirty="0">
                <a:latin typeface="Times New Roman"/>
                <a:cs typeface="Times New Roman"/>
              </a:rPr>
              <a:t>Configure</a:t>
            </a:r>
            <a:r>
              <a:rPr sz="5050" spc="-60" dirty="0">
                <a:latin typeface="Times New Roman"/>
                <a:cs typeface="Times New Roman"/>
              </a:rPr>
              <a:t> </a:t>
            </a:r>
            <a:r>
              <a:rPr sz="5050" spc="204" dirty="0">
                <a:latin typeface="Times New Roman"/>
                <a:cs typeface="Times New Roman"/>
              </a:rPr>
              <a:t>the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125" dirty="0">
                <a:latin typeface="Times New Roman"/>
                <a:cs typeface="Times New Roman"/>
              </a:rPr>
              <a:t>dependency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130" dirty="0">
                <a:latin typeface="Times New Roman"/>
                <a:cs typeface="Times New Roman"/>
              </a:rPr>
              <a:t>injection</a:t>
            </a:r>
            <a:r>
              <a:rPr sz="5050" spc="-60" dirty="0">
                <a:latin typeface="Times New Roman"/>
                <a:cs typeface="Times New Roman"/>
              </a:rPr>
              <a:t> </a:t>
            </a:r>
            <a:r>
              <a:rPr sz="5050" spc="225" dirty="0">
                <a:latin typeface="Times New Roman"/>
                <a:cs typeface="Times New Roman"/>
              </a:rPr>
              <a:t>in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140" dirty="0">
                <a:latin typeface="Times New Roman"/>
                <a:cs typeface="Times New Roman"/>
              </a:rPr>
              <a:t>Spring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135" dirty="0">
                <a:latin typeface="Times New Roman"/>
                <a:cs typeface="Times New Roman"/>
              </a:rPr>
              <a:t>config</a:t>
            </a:r>
            <a:r>
              <a:rPr sz="5050" spc="-55" dirty="0">
                <a:latin typeface="Times New Roman"/>
                <a:cs typeface="Times New Roman"/>
              </a:rPr>
              <a:t> </a:t>
            </a:r>
            <a:r>
              <a:rPr sz="5050" spc="90" dirty="0">
                <a:latin typeface="Times New Roman"/>
                <a:cs typeface="Times New Roman"/>
              </a:rPr>
              <a:t>file</a:t>
            </a:r>
            <a:endParaRPr sz="50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79583" y="2647100"/>
            <a:ext cx="15945485" cy="6882130"/>
            <a:chOff x="2079583" y="2647100"/>
            <a:chExt cx="15945485" cy="6882130"/>
          </a:xfrm>
        </p:grpSpPr>
        <p:sp>
          <p:nvSpPr>
            <p:cNvPr id="4" name="object 4"/>
            <p:cNvSpPr/>
            <p:nvPr/>
          </p:nvSpPr>
          <p:spPr>
            <a:xfrm>
              <a:off x="2257588" y="2762280"/>
              <a:ext cx="15589250" cy="6421755"/>
            </a:xfrm>
            <a:custGeom>
              <a:avLst/>
              <a:gdLst/>
              <a:ahLst/>
              <a:cxnLst/>
              <a:rect l="l" t="t" r="r" b="b"/>
              <a:pathLst>
                <a:path w="15589250" h="6421755">
                  <a:moveTo>
                    <a:pt x="0" y="0"/>
                  </a:moveTo>
                  <a:lnTo>
                    <a:pt x="15588925" y="0"/>
                  </a:lnTo>
                  <a:lnTo>
                    <a:pt x="15588925" y="6421270"/>
                  </a:lnTo>
                  <a:lnTo>
                    <a:pt x="0" y="642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9583" y="2647100"/>
              <a:ext cx="15944928" cy="68819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22496" y="3327512"/>
            <a:ext cx="13230860" cy="52654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99770" marR="251460" indent="-687705">
              <a:lnSpc>
                <a:spcPts val="4120"/>
              </a:lnSpc>
              <a:spcBef>
                <a:spcPts val="265"/>
              </a:spcBef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3450" b="1" i="1" spc="5" dirty="0">
                <a:solidFill>
                  <a:srgbClr val="FF2600"/>
                </a:solidFill>
                <a:latin typeface="Arial"/>
                <a:cs typeface="Arial"/>
              </a:rPr>
              <a:t>myFortuneService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 </a:t>
            </a:r>
            <a:r>
              <a:rPr sz="34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"com.luv2code.springdemo.HappyFortuneService"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 marL="78740">
              <a:lnSpc>
                <a:spcPts val="399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Arial"/>
              <a:cs typeface="Arial"/>
            </a:endParaRPr>
          </a:p>
          <a:p>
            <a:pPr marL="455930" marR="2205990" indent="-377190">
              <a:lnSpc>
                <a:spcPts val="412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"myCricketCoach" </a:t>
            </a:r>
            <a:r>
              <a:rPr sz="34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"com.luv2code.springdemo.CricketCoach"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Arial"/>
              <a:cs typeface="Arial"/>
            </a:endParaRPr>
          </a:p>
          <a:p>
            <a:pPr marL="455930">
              <a:lnSpc>
                <a:spcPct val="10000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3450" b="1" spc="-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3450" b="1" i="1" spc="5" dirty="0">
                <a:latin typeface="Arial"/>
                <a:cs typeface="Arial"/>
              </a:rPr>
              <a:t>fortuneService</a:t>
            </a:r>
            <a:r>
              <a:rPr sz="3450" b="1" i="1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3450" b="1" i="1" spc="-15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ref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3450" b="1" i="1" spc="5" dirty="0">
                <a:solidFill>
                  <a:srgbClr val="FF2600"/>
                </a:solidFill>
                <a:latin typeface="Arial"/>
                <a:cs typeface="Arial"/>
              </a:rPr>
              <a:t>myFortuneService</a:t>
            </a:r>
            <a:r>
              <a:rPr sz="3450" b="1" i="1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3450" b="1" i="1" spc="-15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5"/>
              </a:spcBef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4773" y="2228069"/>
            <a:ext cx="393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applicationContext.xml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7043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60" dirty="0">
                <a:latin typeface="Times New Roman"/>
                <a:cs typeface="Times New Roman"/>
              </a:rPr>
              <a:t>Call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setter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245" dirty="0">
                <a:latin typeface="Times New Roman"/>
                <a:cs typeface="Times New Roman"/>
              </a:rPr>
              <a:t>method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370" dirty="0">
                <a:latin typeface="Times New Roman"/>
                <a:cs typeface="Times New Roman"/>
              </a:rPr>
              <a:t>on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-160" dirty="0">
                <a:latin typeface="Times New Roman"/>
                <a:cs typeface="Times New Roman"/>
              </a:rPr>
              <a:t>Java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95" dirty="0">
                <a:latin typeface="Times New Roman"/>
                <a:cs typeface="Times New Roman"/>
              </a:rPr>
              <a:t>class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36816" y="2314999"/>
            <a:ext cx="18472785" cy="2421890"/>
            <a:chOff x="936816" y="2314999"/>
            <a:chExt cx="18472785" cy="2421890"/>
          </a:xfrm>
        </p:grpSpPr>
        <p:sp>
          <p:nvSpPr>
            <p:cNvPr id="4" name="object 4"/>
            <p:cNvSpPr/>
            <p:nvPr/>
          </p:nvSpPr>
          <p:spPr>
            <a:xfrm>
              <a:off x="1114821" y="2430179"/>
              <a:ext cx="18116550" cy="1960880"/>
            </a:xfrm>
            <a:custGeom>
              <a:avLst/>
              <a:gdLst/>
              <a:ahLst/>
              <a:cxnLst/>
              <a:rect l="l" t="t" r="r" b="b"/>
              <a:pathLst>
                <a:path w="18116550" h="1960879">
                  <a:moveTo>
                    <a:pt x="0" y="0"/>
                  </a:moveTo>
                  <a:lnTo>
                    <a:pt x="18116372" y="0"/>
                  </a:lnTo>
                  <a:lnTo>
                    <a:pt x="18116372" y="1960673"/>
                  </a:lnTo>
                  <a:lnTo>
                    <a:pt x="0" y="1960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816" y="2314999"/>
              <a:ext cx="18472380" cy="24213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24413" y="3086682"/>
            <a:ext cx="1461071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3950" b="1" spc="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3950" b="1" i="1" dirty="0">
                <a:latin typeface="Arial"/>
                <a:cs typeface="Arial"/>
              </a:rPr>
              <a:t>fortuneService</a:t>
            </a:r>
            <a:r>
              <a:rPr sz="3950" b="1" i="1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3950" b="1" i="1" spc="10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ref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3950" b="1" i="1" dirty="0">
                <a:solidFill>
                  <a:srgbClr val="FF2600"/>
                </a:solidFill>
                <a:latin typeface="Arial"/>
                <a:cs typeface="Arial"/>
              </a:rPr>
              <a:t>myFortuneService</a:t>
            </a:r>
            <a:r>
              <a:rPr sz="3950" b="1" i="1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3950" b="1" i="1" spc="10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13050" y="4662865"/>
            <a:ext cx="12217400" cy="2704465"/>
            <a:chOff x="2678331" y="5637892"/>
            <a:chExt cx="12217400" cy="2704465"/>
          </a:xfrm>
        </p:grpSpPr>
        <p:sp>
          <p:nvSpPr>
            <p:cNvPr id="8" name="object 8"/>
            <p:cNvSpPr/>
            <p:nvPr/>
          </p:nvSpPr>
          <p:spPr>
            <a:xfrm>
              <a:off x="2856336" y="5753072"/>
              <a:ext cx="11861800" cy="2243455"/>
            </a:xfrm>
            <a:custGeom>
              <a:avLst/>
              <a:gdLst/>
              <a:ahLst/>
              <a:cxnLst/>
              <a:rect l="l" t="t" r="r" b="b"/>
              <a:pathLst>
                <a:path w="11861800" h="2243454">
                  <a:moveTo>
                    <a:pt x="0" y="0"/>
                  </a:moveTo>
                  <a:lnTo>
                    <a:pt x="11861236" y="0"/>
                  </a:lnTo>
                  <a:lnTo>
                    <a:pt x="11861236" y="2243387"/>
                  </a:lnTo>
                  <a:lnTo>
                    <a:pt x="0" y="2243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8331" y="5637892"/>
              <a:ext cx="12217240" cy="27041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797299" y="5514692"/>
            <a:ext cx="937641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b="1" spc="5" dirty="0">
                <a:latin typeface="Arial"/>
                <a:cs typeface="Arial"/>
              </a:rPr>
              <a:t>public</a:t>
            </a:r>
            <a:r>
              <a:rPr sz="4600" b="1" spc="-15" dirty="0">
                <a:latin typeface="Arial"/>
                <a:cs typeface="Arial"/>
              </a:rPr>
              <a:t> </a:t>
            </a:r>
            <a:r>
              <a:rPr sz="4600" b="1" spc="5" dirty="0">
                <a:latin typeface="Arial"/>
                <a:cs typeface="Arial"/>
              </a:rPr>
              <a:t>void</a:t>
            </a:r>
            <a:r>
              <a:rPr sz="4600" b="1" spc="-15" dirty="0"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009193"/>
                </a:solidFill>
                <a:latin typeface="Arial"/>
                <a:cs typeface="Arial"/>
              </a:rPr>
              <a:t>set</a:t>
            </a:r>
            <a:r>
              <a:rPr sz="4600" b="1" i="1" spc="5" dirty="0">
                <a:latin typeface="Arial"/>
                <a:cs typeface="Arial"/>
              </a:rPr>
              <a:t>FortuneService</a:t>
            </a:r>
            <a:r>
              <a:rPr sz="4600" b="1" i="1" spc="5" dirty="0">
                <a:solidFill>
                  <a:srgbClr val="4F76CB"/>
                </a:solidFill>
                <a:latin typeface="Arial"/>
                <a:cs typeface="Arial"/>
              </a:rPr>
              <a:t>(…)</a:t>
            </a:r>
            <a:endParaRPr sz="4600" dirty="0">
              <a:latin typeface="Arial"/>
              <a:cs typeface="Arial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558E18A8-88B6-9AE2-9AD2-A52EEB7FE892}"/>
              </a:ext>
            </a:extLst>
          </p:cNvPr>
          <p:cNvSpPr txBox="1"/>
          <p:nvPr/>
        </p:nvSpPr>
        <p:spPr>
          <a:xfrm>
            <a:off x="3360632" y="7821595"/>
            <a:ext cx="11628755" cy="44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800" b="1" spc="5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2800" b="1" spc="-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800" b="1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2800" b="1" spc="5" dirty="0">
                <a:latin typeface="Arial"/>
                <a:cs typeface="Arial"/>
              </a:rPr>
              <a:t>=</a:t>
            </a:r>
            <a:r>
              <a:rPr sz="2800" b="1" i="1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2800" b="1" i="1" spc="5" dirty="0">
                <a:latin typeface="Arial"/>
                <a:cs typeface="Arial"/>
              </a:rPr>
              <a:t>bestAthlete</a:t>
            </a:r>
            <a:r>
              <a:rPr sz="2800" b="1" i="1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2800" b="1" i="1" spc="-5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800" b="1" spc="5" dirty="0">
                <a:solidFill>
                  <a:srgbClr val="932192"/>
                </a:solidFill>
                <a:latin typeface="Arial"/>
                <a:cs typeface="Arial"/>
              </a:rPr>
              <a:t>ref</a:t>
            </a:r>
            <a:r>
              <a:rPr sz="2800" b="1" spc="5" dirty="0">
                <a:latin typeface="Arial"/>
                <a:cs typeface="Arial"/>
              </a:rPr>
              <a:t>=</a:t>
            </a:r>
            <a:r>
              <a:rPr sz="2800" b="1" i="1" spc="5" dirty="0">
                <a:solidFill>
                  <a:srgbClr val="4F76CB"/>
                </a:solidFill>
                <a:latin typeface="Arial"/>
                <a:cs typeface="Arial"/>
              </a:rPr>
              <a:t>“…”</a:t>
            </a:r>
            <a:r>
              <a:rPr sz="2800" b="1" i="1" spc="-5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13" name="object 7">
            <a:extLst>
              <a:ext uri="{FF2B5EF4-FFF2-40B4-BE49-F238E27FC236}">
                <a16:creationId xmlns:a16="http://schemas.microsoft.com/office/drawing/2014/main" id="{FF5FB939-23BA-8C9B-ABD5-5E6DC260FD69}"/>
              </a:ext>
            </a:extLst>
          </p:cNvPr>
          <p:cNvGrpSpPr/>
          <p:nvPr/>
        </p:nvGrpSpPr>
        <p:grpSpPr>
          <a:xfrm>
            <a:off x="3250119" y="8547636"/>
            <a:ext cx="12217240" cy="2704106"/>
            <a:chOff x="3605296" y="5845151"/>
            <a:chExt cx="12217240" cy="2704106"/>
          </a:xfrm>
        </p:grpSpPr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2569C142-24F3-5707-949C-429F55E468FF}"/>
                </a:ext>
              </a:extLst>
            </p:cNvPr>
            <p:cNvSpPr/>
            <p:nvPr/>
          </p:nvSpPr>
          <p:spPr>
            <a:xfrm>
              <a:off x="3783301" y="5960331"/>
              <a:ext cx="11861800" cy="2243455"/>
            </a:xfrm>
            <a:custGeom>
              <a:avLst/>
              <a:gdLst/>
              <a:ahLst/>
              <a:cxnLst/>
              <a:rect l="l" t="t" r="r" b="b"/>
              <a:pathLst>
                <a:path w="11861800" h="2243454">
                  <a:moveTo>
                    <a:pt x="0" y="0"/>
                  </a:moveTo>
                  <a:lnTo>
                    <a:pt x="11861237" y="0"/>
                  </a:lnTo>
                  <a:lnTo>
                    <a:pt x="11861237" y="2243387"/>
                  </a:lnTo>
                  <a:lnTo>
                    <a:pt x="0" y="22433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800"/>
            </a:p>
          </p:txBody>
        </p:sp>
        <p:pic>
          <p:nvPicPr>
            <p:cNvPr id="16" name="object 9">
              <a:extLst>
                <a:ext uri="{FF2B5EF4-FFF2-40B4-BE49-F238E27FC236}">
                  <a16:creationId xmlns:a16="http://schemas.microsoft.com/office/drawing/2014/main" id="{B89018D5-2413-B17F-6953-A03DFA80E86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5296" y="5845151"/>
              <a:ext cx="12217240" cy="2704106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7097A1B7-8E6D-01A1-697F-E1CA71EF20FE}"/>
              </a:ext>
            </a:extLst>
          </p:cNvPr>
          <p:cNvSpPr txBox="1"/>
          <p:nvPr/>
        </p:nvSpPr>
        <p:spPr>
          <a:xfrm>
            <a:off x="4239312" y="9401622"/>
            <a:ext cx="8366125" cy="44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00" b="1" spc="5" dirty="0">
                <a:latin typeface="Arial"/>
                <a:cs typeface="Arial"/>
              </a:rPr>
              <a:t>public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5" dirty="0">
                <a:latin typeface="Arial"/>
                <a:cs typeface="Arial"/>
              </a:rPr>
              <a:t>void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5" dirty="0">
                <a:solidFill>
                  <a:srgbClr val="009193"/>
                </a:solidFill>
                <a:latin typeface="Arial"/>
                <a:cs typeface="Arial"/>
              </a:rPr>
              <a:t>set</a:t>
            </a:r>
            <a:r>
              <a:rPr sz="2800" b="1" i="1" spc="5" dirty="0">
                <a:latin typeface="Arial"/>
                <a:cs typeface="Arial"/>
              </a:rPr>
              <a:t>BestAthlete</a:t>
            </a:r>
            <a:r>
              <a:rPr sz="2800" b="1" i="1" spc="5" dirty="0">
                <a:solidFill>
                  <a:srgbClr val="4F76CB"/>
                </a:solidFill>
                <a:latin typeface="Arial"/>
                <a:cs typeface="Arial"/>
              </a:rPr>
              <a:t>(…)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3979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How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5" dirty="0">
                <a:latin typeface="Times New Roman"/>
                <a:cs typeface="Times New Roman"/>
              </a:rPr>
              <a:t>Processes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45" dirty="0">
                <a:latin typeface="Times New Roman"/>
                <a:cs typeface="Times New Roman"/>
              </a:rPr>
              <a:t>your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55" dirty="0">
                <a:latin typeface="Times New Roman"/>
                <a:cs typeface="Times New Roman"/>
              </a:rPr>
              <a:t>Config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50" dirty="0">
                <a:latin typeface="Times New Roman"/>
                <a:cs typeface="Times New Roman"/>
              </a:rPr>
              <a:t>File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2308" y="1723399"/>
            <a:ext cx="11976735" cy="6965950"/>
            <a:chOff x="162308" y="1723399"/>
            <a:chExt cx="11976735" cy="6965950"/>
          </a:xfrm>
        </p:grpSpPr>
        <p:sp>
          <p:nvSpPr>
            <p:cNvPr id="4" name="object 4"/>
            <p:cNvSpPr/>
            <p:nvPr/>
          </p:nvSpPr>
          <p:spPr>
            <a:xfrm>
              <a:off x="340313" y="1838579"/>
              <a:ext cx="11620500" cy="6505575"/>
            </a:xfrm>
            <a:custGeom>
              <a:avLst/>
              <a:gdLst/>
              <a:ahLst/>
              <a:cxnLst/>
              <a:rect l="l" t="t" r="r" b="b"/>
              <a:pathLst>
                <a:path w="11620500" h="6505575">
                  <a:moveTo>
                    <a:pt x="0" y="0"/>
                  </a:moveTo>
                  <a:lnTo>
                    <a:pt x="11620128" y="0"/>
                  </a:lnTo>
                  <a:lnTo>
                    <a:pt x="11620128" y="6505038"/>
                  </a:lnTo>
                  <a:lnTo>
                    <a:pt x="0" y="6505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308" y="1723399"/>
              <a:ext cx="11976138" cy="69657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77233" y="2280423"/>
            <a:ext cx="1003363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71195" marR="5080" indent="-659130">
              <a:lnSpc>
                <a:spcPct val="100400"/>
              </a:lnSpc>
              <a:spcBef>
                <a:spcPts val="125"/>
              </a:spcBef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bean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600" b="1" i="1" spc="15" dirty="0">
                <a:solidFill>
                  <a:srgbClr val="FF2600"/>
                </a:solidFill>
                <a:latin typeface="Arial"/>
                <a:cs typeface="Arial"/>
              </a:rPr>
              <a:t>myFortuneService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 </a:t>
            </a:r>
            <a:r>
              <a:rPr sz="2600" b="1" i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"com.luv2code.springdemo.HappyFortuneService"</a:t>
            </a: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  <a:p>
            <a:pPr marL="107950">
              <a:lnSpc>
                <a:spcPct val="100000"/>
              </a:lnSpc>
              <a:spcBef>
                <a:spcPts val="10"/>
              </a:spcBef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9568" y="6657254"/>
            <a:ext cx="974915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2600" b="1" spc="3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2600" b="1" i="1" spc="15" dirty="0">
                <a:latin typeface="Arial"/>
                <a:cs typeface="Arial"/>
              </a:rPr>
              <a:t>fortuneService</a:t>
            </a:r>
            <a:r>
              <a:rPr sz="2600" b="1" i="1" spc="1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2600" b="1" i="1" spc="35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ref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2600" b="1" i="1" spc="15" dirty="0">
                <a:solidFill>
                  <a:srgbClr val="FF2600"/>
                </a:solidFill>
                <a:latin typeface="Arial"/>
                <a:cs typeface="Arial"/>
              </a:rPr>
              <a:t>myFortuneService</a:t>
            </a:r>
            <a:r>
              <a:rPr sz="2600" b="1" i="1" spc="1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sz="2600" b="1" i="1" spc="35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600" b="1" spc="10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664" y="7453041"/>
            <a:ext cx="12922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99070" y="7355817"/>
            <a:ext cx="11432540" cy="2400935"/>
            <a:chOff x="8199070" y="7355817"/>
            <a:chExt cx="11432540" cy="2400935"/>
          </a:xfrm>
        </p:grpSpPr>
        <p:sp>
          <p:nvSpPr>
            <p:cNvPr id="10" name="object 10"/>
            <p:cNvSpPr/>
            <p:nvPr/>
          </p:nvSpPr>
          <p:spPr>
            <a:xfrm>
              <a:off x="8377075" y="7470997"/>
              <a:ext cx="11076940" cy="1939925"/>
            </a:xfrm>
            <a:custGeom>
              <a:avLst/>
              <a:gdLst/>
              <a:ahLst/>
              <a:cxnLst/>
              <a:rect l="l" t="t" r="r" b="b"/>
              <a:pathLst>
                <a:path w="11076940" h="1939925">
                  <a:moveTo>
                    <a:pt x="0" y="0"/>
                  </a:moveTo>
                  <a:lnTo>
                    <a:pt x="11076478" y="0"/>
                  </a:lnTo>
                  <a:lnTo>
                    <a:pt x="11076478" y="1939731"/>
                  </a:lnTo>
                  <a:lnTo>
                    <a:pt x="0" y="1939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99070" y="7355817"/>
              <a:ext cx="11432489" cy="240045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37304" y="7515866"/>
            <a:ext cx="586041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520190" marR="5080" indent="-1508125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CricketCoach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myCricketCoach </a:t>
            </a:r>
            <a:r>
              <a:rPr sz="2950" b="1" spc="10" dirty="0">
                <a:latin typeface="Arial"/>
                <a:cs typeface="Arial"/>
              </a:rPr>
              <a:t>=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new</a:t>
            </a:r>
            <a:r>
              <a:rPr sz="2950" b="1" spc="-1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CricketCoach();</a:t>
            </a:r>
            <a:endParaRPr sz="2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37304" y="8866610"/>
            <a:ext cx="100603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myCricketCoach.</a:t>
            </a:r>
            <a:r>
              <a:rPr sz="2950" b="1" spc="5" dirty="0">
                <a:latin typeface="Arial"/>
                <a:cs typeface="Arial"/>
              </a:rPr>
              <a:t>setFortuneService(</a:t>
            </a:r>
            <a:r>
              <a:rPr sz="2950" b="1" spc="5" dirty="0">
                <a:solidFill>
                  <a:srgbClr val="FF2600"/>
                </a:solidFill>
                <a:latin typeface="Arial"/>
                <a:cs typeface="Arial"/>
              </a:rPr>
              <a:t>myFortuneService</a:t>
            </a:r>
            <a:r>
              <a:rPr sz="2950" b="1" spc="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413716" y="3869932"/>
            <a:ext cx="9528175" cy="1500505"/>
            <a:chOff x="10413716" y="3869932"/>
            <a:chExt cx="9528175" cy="1500505"/>
          </a:xfrm>
        </p:grpSpPr>
        <p:sp>
          <p:nvSpPr>
            <p:cNvPr id="15" name="object 15"/>
            <p:cNvSpPr/>
            <p:nvPr/>
          </p:nvSpPr>
          <p:spPr>
            <a:xfrm>
              <a:off x="10591719" y="3985112"/>
              <a:ext cx="9172575" cy="1039494"/>
            </a:xfrm>
            <a:custGeom>
              <a:avLst/>
              <a:gdLst/>
              <a:ahLst/>
              <a:cxnLst/>
              <a:rect l="l" t="t" r="r" b="b"/>
              <a:pathLst>
                <a:path w="9172575" h="1039495">
                  <a:moveTo>
                    <a:pt x="0" y="0"/>
                  </a:moveTo>
                  <a:lnTo>
                    <a:pt x="9172066" y="0"/>
                  </a:lnTo>
                  <a:lnTo>
                    <a:pt x="9172066" y="1039235"/>
                  </a:lnTo>
                  <a:lnTo>
                    <a:pt x="0" y="1039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3716" y="3869932"/>
              <a:ext cx="9528074" cy="149995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95664" y="4029062"/>
            <a:ext cx="18780125" cy="2259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36828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HappyFortuneService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2600"/>
                </a:solidFill>
                <a:latin typeface="Arial"/>
                <a:cs typeface="Arial"/>
              </a:rPr>
              <a:t>myFortuneService </a:t>
            </a:r>
            <a:r>
              <a:rPr sz="2950" b="1" spc="10" dirty="0">
                <a:latin typeface="Arial"/>
                <a:cs typeface="Arial"/>
              </a:rPr>
              <a:t>=</a:t>
            </a:r>
            <a:endParaRPr sz="2950">
              <a:latin typeface="Arial"/>
              <a:cs typeface="Arial"/>
            </a:endParaRPr>
          </a:p>
          <a:p>
            <a:pPr marL="1365567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29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HappyFortuneService();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50">
              <a:latin typeface="Arial"/>
              <a:cs typeface="Arial"/>
            </a:endParaRPr>
          </a:p>
          <a:p>
            <a:pPr marL="766445" marR="9959340" indent="-754380">
              <a:lnSpc>
                <a:spcPct val="100400"/>
              </a:lnSpc>
              <a:spcBef>
                <a:spcPts val="5"/>
              </a:spcBef>
            </a:pP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600" b="1" spc="15" dirty="0">
                <a:solidFill>
                  <a:srgbClr val="4E9192"/>
                </a:solidFill>
                <a:latin typeface="Arial"/>
                <a:cs typeface="Arial"/>
              </a:rPr>
              <a:t>bean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"myCricketCoach" </a:t>
            </a:r>
            <a:r>
              <a:rPr sz="2600" b="1" i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2600" b="1" spc="15" dirty="0">
                <a:latin typeface="Arial"/>
                <a:cs typeface="Arial"/>
              </a:rPr>
              <a:t>=</a:t>
            </a:r>
            <a:r>
              <a:rPr sz="2600" b="1" i="1" spc="15" dirty="0">
                <a:solidFill>
                  <a:srgbClr val="3933FF"/>
                </a:solidFill>
                <a:latin typeface="Arial"/>
                <a:cs typeface="Arial"/>
              </a:rPr>
              <a:t>"com.luv2code.springdemo.CricketCoach"</a:t>
            </a:r>
            <a:r>
              <a:rPr sz="2600" b="1" spc="1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32970" y="3201861"/>
            <a:ext cx="38868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5F844C"/>
                </a:solidFill>
                <a:latin typeface="Arial"/>
                <a:cs typeface="Arial"/>
              </a:rPr>
              <a:t>Spring</a:t>
            </a:r>
            <a:r>
              <a:rPr sz="3450" b="1" spc="-60" dirty="0">
                <a:solidFill>
                  <a:srgbClr val="5F844C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5F844C"/>
                </a:solidFill>
                <a:latin typeface="Arial"/>
                <a:cs typeface="Arial"/>
              </a:rPr>
              <a:t>Framework</a:t>
            </a:r>
            <a:endParaRPr sz="3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32970" y="6688666"/>
            <a:ext cx="38868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5F844C"/>
                </a:solidFill>
                <a:latin typeface="Arial"/>
                <a:cs typeface="Arial"/>
              </a:rPr>
              <a:t>Spring</a:t>
            </a:r>
            <a:r>
              <a:rPr sz="3450" b="1" spc="-60" dirty="0">
                <a:solidFill>
                  <a:srgbClr val="5F844C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5F844C"/>
                </a:solidFill>
                <a:latin typeface="Arial"/>
                <a:cs typeface="Arial"/>
              </a:rPr>
              <a:t>Framework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1861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5" dirty="0">
                <a:latin typeface="Times New Roman"/>
                <a:cs typeface="Times New Roman"/>
              </a:rPr>
              <a:t>Coding</a:t>
            </a:r>
            <a:r>
              <a:rPr sz="6500" spc="-150" dirty="0">
                <a:latin typeface="Times New Roman"/>
                <a:cs typeface="Times New Roman"/>
              </a:rPr>
              <a:t> </a:t>
            </a:r>
            <a:r>
              <a:rPr sz="6500" spc="180" dirty="0">
                <a:latin typeface="Times New Roman"/>
                <a:cs typeface="Times New Roman"/>
              </a:rPr>
              <a:t>Scenario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605622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5934762"/>
            <a:ext cx="67627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App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should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configurable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792004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7798580"/>
            <a:ext cx="99320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Easily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change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coach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another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sport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869" y="907184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6768" y="8950377"/>
            <a:ext cx="102743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55" dirty="0">
                <a:latin typeface="Palatino Linotype"/>
                <a:cs typeface="Palatino Linotype"/>
              </a:rPr>
              <a:t>Hockey,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Cricket,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40" dirty="0">
                <a:latin typeface="Palatino Linotype"/>
                <a:cs typeface="Palatino Linotype"/>
              </a:rPr>
              <a:t>Tennis,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Gymnastics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02611" y="2412520"/>
            <a:ext cx="3271520" cy="2044700"/>
          </a:xfrm>
          <a:custGeom>
            <a:avLst/>
            <a:gdLst/>
            <a:ahLst/>
            <a:cxnLst/>
            <a:rect l="l" t="t" r="r" b="b"/>
            <a:pathLst>
              <a:path w="3271520" h="2044700">
                <a:moveTo>
                  <a:pt x="2802368" y="0"/>
                </a:moveTo>
                <a:lnTo>
                  <a:pt x="470749" y="0"/>
                </a:lnTo>
                <a:lnTo>
                  <a:pt x="407860" y="106"/>
                </a:lnTo>
                <a:lnTo>
                  <a:pt x="354331" y="850"/>
                </a:lnTo>
                <a:lnTo>
                  <a:pt x="308149" y="2871"/>
                </a:lnTo>
                <a:lnTo>
                  <a:pt x="267299" y="6806"/>
                </a:lnTo>
                <a:lnTo>
                  <a:pt x="193544" y="22972"/>
                </a:lnTo>
                <a:lnTo>
                  <a:pt x="148105" y="44194"/>
                </a:lnTo>
                <a:lnTo>
                  <a:pt x="107513" y="72678"/>
                </a:lnTo>
                <a:lnTo>
                  <a:pt x="72572" y="107619"/>
                </a:lnTo>
                <a:lnTo>
                  <a:pt x="44087" y="148212"/>
                </a:lnTo>
                <a:lnTo>
                  <a:pt x="22865" y="193650"/>
                </a:lnTo>
                <a:lnTo>
                  <a:pt x="11655" y="237195"/>
                </a:lnTo>
                <a:lnTo>
                  <a:pt x="4855" y="283100"/>
                </a:lnTo>
                <a:lnTo>
                  <a:pt x="1363" y="334745"/>
                </a:lnTo>
                <a:lnTo>
                  <a:pt x="77" y="395509"/>
                </a:lnTo>
                <a:lnTo>
                  <a:pt x="0" y="1636392"/>
                </a:lnTo>
                <a:lnTo>
                  <a:pt x="744" y="1689921"/>
                </a:lnTo>
                <a:lnTo>
                  <a:pt x="2765" y="1736104"/>
                </a:lnTo>
                <a:lnTo>
                  <a:pt x="6700" y="1776954"/>
                </a:lnTo>
                <a:lnTo>
                  <a:pt x="22865" y="1850709"/>
                </a:lnTo>
                <a:lnTo>
                  <a:pt x="44087" y="1896147"/>
                </a:lnTo>
                <a:lnTo>
                  <a:pt x="72572" y="1936740"/>
                </a:lnTo>
                <a:lnTo>
                  <a:pt x="107513" y="1971681"/>
                </a:lnTo>
                <a:lnTo>
                  <a:pt x="148105" y="2000165"/>
                </a:lnTo>
                <a:lnTo>
                  <a:pt x="193544" y="2021387"/>
                </a:lnTo>
                <a:lnTo>
                  <a:pt x="237089" y="2032597"/>
                </a:lnTo>
                <a:lnTo>
                  <a:pt x="282994" y="2039396"/>
                </a:lnTo>
                <a:lnTo>
                  <a:pt x="334639" y="2042888"/>
                </a:lnTo>
                <a:lnTo>
                  <a:pt x="395403" y="2044174"/>
                </a:lnTo>
                <a:lnTo>
                  <a:pt x="468664" y="2044358"/>
                </a:lnTo>
                <a:lnTo>
                  <a:pt x="2800284" y="2044358"/>
                </a:lnTo>
                <a:lnTo>
                  <a:pt x="2863173" y="2044252"/>
                </a:lnTo>
                <a:lnTo>
                  <a:pt x="2916702" y="2043507"/>
                </a:lnTo>
                <a:lnTo>
                  <a:pt x="2962885" y="2041487"/>
                </a:lnTo>
                <a:lnTo>
                  <a:pt x="3003734" y="2037552"/>
                </a:lnTo>
                <a:lnTo>
                  <a:pt x="3077489" y="2021387"/>
                </a:lnTo>
                <a:lnTo>
                  <a:pt x="3122928" y="2000165"/>
                </a:lnTo>
                <a:lnTo>
                  <a:pt x="3163521" y="1971681"/>
                </a:lnTo>
                <a:lnTo>
                  <a:pt x="3198461" y="1936740"/>
                </a:lnTo>
                <a:lnTo>
                  <a:pt x="3226945" y="1896147"/>
                </a:lnTo>
                <a:lnTo>
                  <a:pt x="3248167" y="1850709"/>
                </a:lnTo>
                <a:lnTo>
                  <a:pt x="3259377" y="1807163"/>
                </a:lnTo>
                <a:lnTo>
                  <a:pt x="3266177" y="1761258"/>
                </a:lnTo>
                <a:lnTo>
                  <a:pt x="3269669" y="1709613"/>
                </a:lnTo>
                <a:lnTo>
                  <a:pt x="3270955" y="1648850"/>
                </a:lnTo>
                <a:lnTo>
                  <a:pt x="3271139" y="1575588"/>
                </a:lnTo>
                <a:lnTo>
                  <a:pt x="3271033" y="407966"/>
                </a:lnTo>
                <a:lnTo>
                  <a:pt x="3270288" y="354437"/>
                </a:lnTo>
                <a:lnTo>
                  <a:pt x="3268268" y="308254"/>
                </a:lnTo>
                <a:lnTo>
                  <a:pt x="3264333" y="267405"/>
                </a:lnTo>
                <a:lnTo>
                  <a:pt x="3248167" y="193650"/>
                </a:lnTo>
                <a:lnTo>
                  <a:pt x="3226945" y="148212"/>
                </a:lnTo>
                <a:lnTo>
                  <a:pt x="3198461" y="107619"/>
                </a:lnTo>
                <a:lnTo>
                  <a:pt x="3163521" y="72678"/>
                </a:lnTo>
                <a:lnTo>
                  <a:pt x="3122928" y="44194"/>
                </a:lnTo>
                <a:lnTo>
                  <a:pt x="3077489" y="22972"/>
                </a:lnTo>
                <a:lnTo>
                  <a:pt x="3033944" y="11761"/>
                </a:lnTo>
                <a:lnTo>
                  <a:pt x="2988039" y="4961"/>
                </a:lnTo>
                <a:lnTo>
                  <a:pt x="2936394" y="1470"/>
                </a:lnTo>
                <a:lnTo>
                  <a:pt x="2875630" y="183"/>
                </a:lnTo>
                <a:lnTo>
                  <a:pt x="2802368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85628" y="3149507"/>
            <a:ext cx="169926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0" dirty="0">
                <a:solidFill>
                  <a:srgbClr val="FFFFFF"/>
                </a:solidFill>
                <a:latin typeface="Palatino Linotype"/>
                <a:cs typeface="Palatino Linotype"/>
              </a:rPr>
              <a:t>My</a:t>
            </a:r>
            <a:r>
              <a:rPr sz="3450" b="1" spc="-9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App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845497" y="2412520"/>
            <a:ext cx="3386454" cy="2136775"/>
          </a:xfrm>
          <a:custGeom>
            <a:avLst/>
            <a:gdLst/>
            <a:ahLst/>
            <a:cxnLst/>
            <a:rect l="l" t="t" r="r" b="b"/>
            <a:pathLst>
              <a:path w="3386455" h="2136775">
                <a:moveTo>
                  <a:pt x="2896515" y="0"/>
                </a:moveTo>
                <a:lnTo>
                  <a:pt x="492023" y="0"/>
                </a:lnTo>
                <a:lnTo>
                  <a:pt x="426308" y="111"/>
                </a:lnTo>
                <a:lnTo>
                  <a:pt x="370373" y="889"/>
                </a:lnTo>
                <a:lnTo>
                  <a:pt x="322114" y="3000"/>
                </a:lnTo>
                <a:lnTo>
                  <a:pt x="279428" y="7112"/>
                </a:lnTo>
                <a:lnTo>
                  <a:pt x="240210" y="13892"/>
                </a:lnTo>
                <a:lnTo>
                  <a:pt x="202356" y="24005"/>
                </a:lnTo>
                <a:lnTo>
                  <a:pt x="154875" y="46181"/>
                </a:lnTo>
                <a:lnTo>
                  <a:pt x="112457" y="75946"/>
                </a:lnTo>
                <a:lnTo>
                  <a:pt x="75945" y="112459"/>
                </a:lnTo>
                <a:lnTo>
                  <a:pt x="46181" y="154877"/>
                </a:lnTo>
                <a:lnTo>
                  <a:pt x="24006" y="202359"/>
                </a:lnTo>
                <a:lnTo>
                  <a:pt x="13889" y="240212"/>
                </a:lnTo>
                <a:lnTo>
                  <a:pt x="7102" y="279431"/>
                </a:lnTo>
                <a:lnTo>
                  <a:pt x="2997" y="321845"/>
                </a:lnTo>
                <a:lnTo>
                  <a:pt x="885" y="369732"/>
                </a:lnTo>
                <a:lnTo>
                  <a:pt x="107" y="425053"/>
                </a:lnTo>
                <a:lnTo>
                  <a:pt x="0" y="1646444"/>
                </a:lnTo>
                <a:lnTo>
                  <a:pt x="125" y="1711243"/>
                </a:lnTo>
                <a:lnTo>
                  <a:pt x="885" y="1765919"/>
                </a:lnTo>
                <a:lnTo>
                  <a:pt x="2997" y="1814179"/>
                </a:lnTo>
                <a:lnTo>
                  <a:pt x="7124" y="1856946"/>
                </a:lnTo>
                <a:lnTo>
                  <a:pt x="13893" y="1896094"/>
                </a:lnTo>
                <a:lnTo>
                  <a:pt x="24006" y="1933937"/>
                </a:lnTo>
                <a:lnTo>
                  <a:pt x="46181" y="1981419"/>
                </a:lnTo>
                <a:lnTo>
                  <a:pt x="75945" y="2023837"/>
                </a:lnTo>
                <a:lnTo>
                  <a:pt x="112457" y="2060349"/>
                </a:lnTo>
                <a:lnTo>
                  <a:pt x="154875" y="2090115"/>
                </a:lnTo>
                <a:lnTo>
                  <a:pt x="202356" y="2112291"/>
                </a:lnTo>
                <a:lnTo>
                  <a:pt x="240200" y="2122404"/>
                </a:lnTo>
                <a:lnTo>
                  <a:pt x="279347" y="2129183"/>
                </a:lnTo>
                <a:lnTo>
                  <a:pt x="321842" y="2133295"/>
                </a:lnTo>
                <a:lnTo>
                  <a:pt x="369727" y="2135407"/>
                </a:lnTo>
                <a:lnTo>
                  <a:pt x="425047" y="2136185"/>
                </a:lnTo>
                <a:lnTo>
                  <a:pt x="489845" y="2136296"/>
                </a:lnTo>
                <a:lnTo>
                  <a:pt x="2894337" y="2136296"/>
                </a:lnTo>
                <a:lnTo>
                  <a:pt x="2960053" y="2136185"/>
                </a:lnTo>
                <a:lnTo>
                  <a:pt x="3015989" y="2135407"/>
                </a:lnTo>
                <a:lnTo>
                  <a:pt x="3064249" y="2133295"/>
                </a:lnTo>
                <a:lnTo>
                  <a:pt x="3106936" y="2129183"/>
                </a:lnTo>
                <a:lnTo>
                  <a:pt x="3146153" y="2122404"/>
                </a:lnTo>
                <a:lnTo>
                  <a:pt x="3184004" y="2112291"/>
                </a:lnTo>
                <a:lnTo>
                  <a:pt x="3231489" y="2090115"/>
                </a:lnTo>
                <a:lnTo>
                  <a:pt x="3273908" y="2060349"/>
                </a:lnTo>
                <a:lnTo>
                  <a:pt x="3310420" y="2023837"/>
                </a:lnTo>
                <a:lnTo>
                  <a:pt x="3340185" y="1981419"/>
                </a:lnTo>
                <a:lnTo>
                  <a:pt x="3362365" y="1933937"/>
                </a:lnTo>
                <a:lnTo>
                  <a:pt x="3372477" y="1896084"/>
                </a:lnTo>
                <a:lnTo>
                  <a:pt x="3379261" y="1856866"/>
                </a:lnTo>
                <a:lnTo>
                  <a:pt x="3383364" y="1814451"/>
                </a:lnTo>
                <a:lnTo>
                  <a:pt x="3385475" y="1766564"/>
                </a:lnTo>
                <a:lnTo>
                  <a:pt x="3386253" y="1711243"/>
                </a:lnTo>
                <a:lnTo>
                  <a:pt x="3386235" y="425053"/>
                </a:lnTo>
                <a:lnTo>
                  <a:pt x="3385475" y="370377"/>
                </a:lnTo>
                <a:lnTo>
                  <a:pt x="3383364" y="322117"/>
                </a:lnTo>
                <a:lnTo>
                  <a:pt x="3379239" y="279350"/>
                </a:lnTo>
                <a:lnTo>
                  <a:pt x="3372473" y="240202"/>
                </a:lnTo>
                <a:lnTo>
                  <a:pt x="3362365" y="202359"/>
                </a:lnTo>
                <a:lnTo>
                  <a:pt x="3340185" y="154877"/>
                </a:lnTo>
                <a:lnTo>
                  <a:pt x="3310420" y="112459"/>
                </a:lnTo>
                <a:lnTo>
                  <a:pt x="3273908" y="75946"/>
                </a:lnTo>
                <a:lnTo>
                  <a:pt x="3231489" y="46181"/>
                </a:lnTo>
                <a:lnTo>
                  <a:pt x="3184004" y="24005"/>
                </a:lnTo>
                <a:lnTo>
                  <a:pt x="3146163" y="13892"/>
                </a:lnTo>
                <a:lnTo>
                  <a:pt x="3107017" y="7112"/>
                </a:lnTo>
                <a:lnTo>
                  <a:pt x="3064522" y="3000"/>
                </a:lnTo>
                <a:lnTo>
                  <a:pt x="3016635" y="889"/>
                </a:lnTo>
                <a:lnTo>
                  <a:pt x="2961313" y="111"/>
                </a:lnTo>
                <a:lnTo>
                  <a:pt x="2896515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044493" y="3191391"/>
            <a:ext cx="29813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9826" y="2964665"/>
            <a:ext cx="6470073" cy="2489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345" y="3881173"/>
            <a:ext cx="6470860" cy="24892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788109" y="2322307"/>
            <a:ext cx="30353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Arial MT"/>
                <a:cs typeface="Arial MT"/>
              </a:rPr>
              <a:t>getDailyWorkout()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019771" y="8059190"/>
            <a:ext cx="2526665" cy="1975485"/>
            <a:chOff x="13019771" y="8059190"/>
            <a:chExt cx="2526665" cy="197548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9771" y="8059190"/>
              <a:ext cx="1423799" cy="919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3164" y="8349403"/>
              <a:ext cx="1423809" cy="9191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785695" y="8755558"/>
              <a:ext cx="1424305" cy="919480"/>
            </a:xfrm>
            <a:custGeom>
              <a:avLst/>
              <a:gdLst/>
              <a:ahLst/>
              <a:cxnLst/>
              <a:rect l="l" t="t" r="r" b="b"/>
              <a:pathLst>
                <a:path w="1424305" h="919479">
                  <a:moveTo>
                    <a:pt x="1213062" y="0"/>
                  </a:moveTo>
                  <a:lnTo>
                    <a:pt x="211689" y="0"/>
                  </a:lnTo>
                  <a:lnTo>
                    <a:pt x="170913" y="161"/>
                  </a:lnTo>
                  <a:lnTo>
                    <a:pt x="111656" y="4356"/>
                  </a:lnTo>
                  <a:lnTo>
                    <a:pt x="61854" y="22777"/>
                  </a:lnTo>
                  <a:lnTo>
                    <a:pt x="22781" y="61852"/>
                  </a:lnTo>
                  <a:lnTo>
                    <a:pt x="4358" y="111653"/>
                  </a:lnTo>
                  <a:lnTo>
                    <a:pt x="159" y="170911"/>
                  </a:lnTo>
                  <a:lnTo>
                    <a:pt x="0" y="210749"/>
                  </a:lnTo>
                  <a:lnTo>
                    <a:pt x="3" y="708351"/>
                  </a:lnTo>
                  <a:lnTo>
                    <a:pt x="175" y="748585"/>
                  </a:lnTo>
                  <a:lnTo>
                    <a:pt x="4363" y="807462"/>
                  </a:lnTo>
                  <a:lnTo>
                    <a:pt x="22781" y="857248"/>
                  </a:lnTo>
                  <a:lnTo>
                    <a:pt x="61854" y="896322"/>
                  </a:lnTo>
                  <a:lnTo>
                    <a:pt x="111641" y="914743"/>
                  </a:lnTo>
                  <a:lnTo>
                    <a:pt x="170520" y="918939"/>
                  </a:lnTo>
                  <a:lnTo>
                    <a:pt x="210757" y="919100"/>
                  </a:lnTo>
                  <a:lnTo>
                    <a:pt x="1212120" y="919100"/>
                  </a:lnTo>
                  <a:lnTo>
                    <a:pt x="1252896" y="918939"/>
                  </a:lnTo>
                  <a:lnTo>
                    <a:pt x="1312153" y="914743"/>
                  </a:lnTo>
                  <a:lnTo>
                    <a:pt x="1361955" y="896322"/>
                  </a:lnTo>
                  <a:lnTo>
                    <a:pt x="1401032" y="857248"/>
                  </a:lnTo>
                  <a:lnTo>
                    <a:pt x="1419456" y="807447"/>
                  </a:lnTo>
                  <a:lnTo>
                    <a:pt x="1423650" y="748189"/>
                  </a:lnTo>
                  <a:lnTo>
                    <a:pt x="1423810" y="708351"/>
                  </a:lnTo>
                  <a:lnTo>
                    <a:pt x="1423806" y="210749"/>
                  </a:lnTo>
                  <a:lnTo>
                    <a:pt x="1423634" y="170515"/>
                  </a:lnTo>
                  <a:lnTo>
                    <a:pt x="1419450" y="111638"/>
                  </a:lnTo>
                  <a:lnTo>
                    <a:pt x="1401032" y="61852"/>
                  </a:lnTo>
                  <a:lnTo>
                    <a:pt x="1361955" y="22777"/>
                  </a:lnTo>
                  <a:lnTo>
                    <a:pt x="1312168" y="4356"/>
                  </a:lnTo>
                  <a:lnTo>
                    <a:pt x="1253293" y="161"/>
                  </a:lnTo>
                  <a:lnTo>
                    <a:pt x="1213062" y="0"/>
                  </a:lnTo>
                  <a:close/>
                </a:path>
              </a:pathLst>
            </a:custGeom>
            <a:solidFill>
              <a:srgbClr val="5F84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2292" y="9115336"/>
              <a:ext cx="1423799" cy="919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51450" y="3521075"/>
            <a:ext cx="10709036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35"/>
              </a:spcBef>
            </a:pPr>
            <a:r>
              <a:rPr spc="-150" dirty="0"/>
              <a:t>Injecting</a:t>
            </a:r>
            <a:r>
              <a:rPr spc="-390" dirty="0"/>
              <a:t> </a:t>
            </a:r>
            <a:r>
              <a:rPr spc="-145" dirty="0"/>
              <a:t>Literal</a:t>
            </a:r>
            <a:r>
              <a:rPr spc="-385" dirty="0"/>
              <a:t> </a:t>
            </a:r>
            <a:r>
              <a:rPr spc="-260" dirty="0"/>
              <a:t>Values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6188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40" dirty="0">
                <a:latin typeface="Times New Roman"/>
                <a:cs typeface="Times New Roman"/>
              </a:rPr>
              <a:t>Injectin</a:t>
            </a:r>
            <a:r>
              <a:rPr sz="6500" spc="330" dirty="0">
                <a:latin typeface="Times New Roman"/>
                <a:cs typeface="Times New Roman"/>
              </a:rPr>
              <a:t>g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14" dirty="0">
                <a:latin typeface="Times New Roman"/>
                <a:cs typeface="Times New Roman"/>
              </a:rPr>
              <a:t>Litera</a:t>
            </a:r>
            <a:r>
              <a:rPr sz="6500" spc="155" dirty="0">
                <a:latin typeface="Times New Roman"/>
                <a:cs typeface="Times New Roman"/>
              </a:rPr>
              <a:t>l</a:t>
            </a:r>
            <a:r>
              <a:rPr sz="6500" spc="-725" dirty="0">
                <a:latin typeface="Times New Roman"/>
                <a:cs typeface="Times New Roman"/>
              </a:rPr>
              <a:t> </a:t>
            </a:r>
            <a:r>
              <a:rPr sz="6500" spc="-765" dirty="0">
                <a:latin typeface="Times New Roman"/>
                <a:cs typeface="Times New Roman"/>
              </a:rPr>
              <a:t>V</a:t>
            </a:r>
            <a:r>
              <a:rPr sz="6500" spc="140" dirty="0">
                <a:latin typeface="Times New Roman"/>
                <a:cs typeface="Times New Roman"/>
              </a:rPr>
              <a:t>alues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82942" y="4814895"/>
            <a:ext cx="4296410" cy="1835785"/>
          </a:xfrm>
          <a:custGeom>
            <a:avLst/>
            <a:gdLst/>
            <a:ahLst/>
            <a:cxnLst/>
            <a:rect l="l" t="t" r="r" b="b"/>
            <a:pathLst>
              <a:path w="4296409" h="1835784">
                <a:moveTo>
                  <a:pt x="3674454" y="0"/>
                </a:moveTo>
                <a:lnTo>
                  <a:pt x="624103" y="0"/>
                </a:lnTo>
                <a:lnTo>
                  <a:pt x="551822" y="88"/>
                </a:lnTo>
                <a:lnTo>
                  <a:pt x="488937" y="710"/>
                </a:lnTo>
                <a:lnTo>
                  <a:pt x="433768" y="2397"/>
                </a:lnTo>
                <a:lnTo>
                  <a:pt x="384633" y="5682"/>
                </a:lnTo>
                <a:lnTo>
                  <a:pt x="339851" y="11097"/>
                </a:lnTo>
                <a:lnTo>
                  <a:pt x="297742" y="19177"/>
                </a:lnTo>
                <a:lnTo>
                  <a:pt x="256624" y="30452"/>
                </a:lnTo>
                <a:lnTo>
                  <a:pt x="212990" y="49518"/>
                </a:lnTo>
                <a:lnTo>
                  <a:pt x="172477" y="73652"/>
                </a:lnTo>
                <a:lnTo>
                  <a:pt x="135476" y="102464"/>
                </a:lnTo>
                <a:lnTo>
                  <a:pt x="102375" y="135565"/>
                </a:lnTo>
                <a:lnTo>
                  <a:pt x="73563" y="172566"/>
                </a:lnTo>
                <a:lnTo>
                  <a:pt x="49430" y="213079"/>
                </a:lnTo>
                <a:lnTo>
                  <a:pt x="30364" y="256713"/>
                </a:lnTo>
                <a:lnTo>
                  <a:pt x="19087" y="297830"/>
                </a:lnTo>
                <a:lnTo>
                  <a:pt x="11001" y="339939"/>
                </a:lnTo>
                <a:lnTo>
                  <a:pt x="5578" y="384721"/>
                </a:lnTo>
                <a:lnTo>
                  <a:pt x="2308" y="433341"/>
                </a:lnTo>
                <a:lnTo>
                  <a:pt x="621" y="488019"/>
                </a:lnTo>
                <a:lnTo>
                  <a:pt x="0" y="550171"/>
                </a:lnTo>
                <a:lnTo>
                  <a:pt x="17" y="1285404"/>
                </a:lnTo>
                <a:lnTo>
                  <a:pt x="621" y="1346549"/>
                </a:lnTo>
                <a:lnTo>
                  <a:pt x="2308" y="1401718"/>
                </a:lnTo>
                <a:lnTo>
                  <a:pt x="5619" y="1451071"/>
                </a:lnTo>
                <a:lnTo>
                  <a:pt x="11021" y="1495700"/>
                </a:lnTo>
                <a:lnTo>
                  <a:pt x="19091" y="1537753"/>
                </a:lnTo>
                <a:lnTo>
                  <a:pt x="30364" y="1578862"/>
                </a:lnTo>
                <a:lnTo>
                  <a:pt x="49430" y="1622497"/>
                </a:lnTo>
                <a:lnTo>
                  <a:pt x="73563" y="1663009"/>
                </a:lnTo>
                <a:lnTo>
                  <a:pt x="102375" y="1700010"/>
                </a:lnTo>
                <a:lnTo>
                  <a:pt x="135476" y="1733111"/>
                </a:lnTo>
                <a:lnTo>
                  <a:pt x="172477" y="1761923"/>
                </a:lnTo>
                <a:lnTo>
                  <a:pt x="212990" y="1786056"/>
                </a:lnTo>
                <a:lnTo>
                  <a:pt x="256624" y="1805123"/>
                </a:lnTo>
                <a:lnTo>
                  <a:pt x="297734" y="1816398"/>
                </a:lnTo>
                <a:lnTo>
                  <a:pt x="339787" y="1824477"/>
                </a:lnTo>
                <a:lnTo>
                  <a:pt x="384415" y="1829893"/>
                </a:lnTo>
                <a:lnTo>
                  <a:pt x="433252" y="1833178"/>
                </a:lnTo>
                <a:lnTo>
                  <a:pt x="487931" y="1834865"/>
                </a:lnTo>
                <a:lnTo>
                  <a:pt x="621341" y="1835575"/>
                </a:lnTo>
                <a:lnTo>
                  <a:pt x="3671691" y="1835575"/>
                </a:lnTo>
                <a:lnTo>
                  <a:pt x="3806857" y="1834865"/>
                </a:lnTo>
                <a:lnTo>
                  <a:pt x="3862026" y="1833178"/>
                </a:lnTo>
                <a:lnTo>
                  <a:pt x="3911162" y="1829893"/>
                </a:lnTo>
                <a:lnTo>
                  <a:pt x="3955943" y="1824477"/>
                </a:lnTo>
                <a:lnTo>
                  <a:pt x="3998052" y="1816398"/>
                </a:lnTo>
                <a:lnTo>
                  <a:pt x="4039170" y="1805123"/>
                </a:lnTo>
                <a:lnTo>
                  <a:pt x="4082805" y="1786056"/>
                </a:lnTo>
                <a:lnTo>
                  <a:pt x="4123317" y="1761923"/>
                </a:lnTo>
                <a:lnTo>
                  <a:pt x="4160318" y="1733111"/>
                </a:lnTo>
                <a:lnTo>
                  <a:pt x="4193419" y="1700010"/>
                </a:lnTo>
                <a:lnTo>
                  <a:pt x="4222231" y="1663009"/>
                </a:lnTo>
                <a:lnTo>
                  <a:pt x="4246365" y="1622497"/>
                </a:lnTo>
                <a:lnTo>
                  <a:pt x="4265431" y="1578862"/>
                </a:lnTo>
                <a:lnTo>
                  <a:pt x="4276708" y="1537745"/>
                </a:lnTo>
                <a:lnTo>
                  <a:pt x="4284794" y="1495636"/>
                </a:lnTo>
                <a:lnTo>
                  <a:pt x="4290216" y="1450854"/>
                </a:lnTo>
                <a:lnTo>
                  <a:pt x="4293486" y="1402234"/>
                </a:lnTo>
                <a:lnTo>
                  <a:pt x="4295173" y="1347556"/>
                </a:lnTo>
                <a:lnTo>
                  <a:pt x="4295795" y="1285404"/>
                </a:lnTo>
                <a:lnTo>
                  <a:pt x="4295778" y="550171"/>
                </a:lnTo>
                <a:lnTo>
                  <a:pt x="4295173" y="489026"/>
                </a:lnTo>
                <a:lnTo>
                  <a:pt x="4293486" y="433856"/>
                </a:lnTo>
                <a:lnTo>
                  <a:pt x="4290175" y="384504"/>
                </a:lnTo>
                <a:lnTo>
                  <a:pt x="4284773" y="339875"/>
                </a:lnTo>
                <a:lnTo>
                  <a:pt x="4276704" y="297822"/>
                </a:lnTo>
                <a:lnTo>
                  <a:pt x="4265431" y="256713"/>
                </a:lnTo>
                <a:lnTo>
                  <a:pt x="4246365" y="213079"/>
                </a:lnTo>
                <a:lnTo>
                  <a:pt x="4222231" y="172566"/>
                </a:lnTo>
                <a:lnTo>
                  <a:pt x="4193419" y="135565"/>
                </a:lnTo>
                <a:lnTo>
                  <a:pt x="4160318" y="102464"/>
                </a:lnTo>
                <a:lnTo>
                  <a:pt x="4123317" y="73652"/>
                </a:lnTo>
                <a:lnTo>
                  <a:pt x="4082805" y="49518"/>
                </a:lnTo>
                <a:lnTo>
                  <a:pt x="4039170" y="30452"/>
                </a:lnTo>
                <a:lnTo>
                  <a:pt x="3998060" y="19177"/>
                </a:lnTo>
                <a:lnTo>
                  <a:pt x="3956008" y="11097"/>
                </a:lnTo>
                <a:lnTo>
                  <a:pt x="3911379" y="5682"/>
                </a:lnTo>
                <a:lnTo>
                  <a:pt x="3862542" y="2397"/>
                </a:lnTo>
                <a:lnTo>
                  <a:pt x="3807864" y="710"/>
                </a:lnTo>
                <a:lnTo>
                  <a:pt x="3674454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64626" y="5400747"/>
            <a:ext cx="31242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39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5532" y="5703085"/>
            <a:ext cx="6385626" cy="31201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526215" y="7568220"/>
            <a:ext cx="348805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FortuneService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6363" y="2542195"/>
            <a:ext cx="9497695" cy="1506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87395" algn="l"/>
              </a:tabLst>
            </a:pPr>
            <a:r>
              <a:rPr sz="3450" b="1" spc="5" dirty="0">
                <a:latin typeface="Arial"/>
                <a:cs typeface="Arial"/>
              </a:rPr>
              <a:t>emailAddress:	</a:t>
            </a:r>
            <a:r>
              <a:rPr sz="345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thebestcoach@luv2code.com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494665" algn="ctr">
              <a:lnSpc>
                <a:spcPct val="100000"/>
              </a:lnSpc>
              <a:tabLst>
                <a:tab pos="1912620" algn="l"/>
              </a:tabLst>
            </a:pPr>
            <a:r>
              <a:rPr sz="3450" b="1" spc="5" dirty="0">
                <a:latin typeface="Arial"/>
                <a:cs typeface="Arial"/>
              </a:rPr>
              <a:t>team:	</a:t>
            </a:r>
            <a:r>
              <a:rPr sz="3450" b="1" dirty="0">
                <a:latin typeface="Arial"/>
                <a:cs typeface="Arial"/>
              </a:rPr>
              <a:t>Sunrisers</a:t>
            </a:r>
            <a:r>
              <a:rPr sz="3450" b="1" spc="-2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Hyderabad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Process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798702"/>
            <a:ext cx="12778105" cy="2543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setter </a:t>
            </a:r>
            <a:r>
              <a:rPr sz="4250" spc="15" dirty="0">
                <a:latin typeface="Palatino Linotype"/>
                <a:cs typeface="Palatino Linotype"/>
              </a:rPr>
              <a:t>method(s)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 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-5" dirty="0">
                <a:latin typeface="Palatino Linotype"/>
                <a:cs typeface="Palatino Linotype"/>
              </a:rPr>
              <a:t>Configure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5701" y="2616071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0"/>
                </a:lnTo>
                <a:lnTo>
                  <a:pt x="0" y="1182526"/>
                </a:lnTo>
                <a:lnTo>
                  <a:pt x="575" y="1221932"/>
                </a:lnTo>
                <a:lnTo>
                  <a:pt x="10782" y="1264512"/>
                </a:lnTo>
                <a:lnTo>
                  <a:pt x="29745" y="1303418"/>
                </a:lnTo>
                <a:lnTo>
                  <a:pt x="56635" y="1337334"/>
                </a:lnTo>
                <a:lnTo>
                  <a:pt x="90625" y="1364942"/>
                </a:lnTo>
                <a:lnTo>
                  <a:pt x="125884" y="1382491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0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5"/>
                </a:lnTo>
                <a:lnTo>
                  <a:pt x="3714587" y="1010189"/>
                </a:lnTo>
                <a:lnTo>
                  <a:pt x="3724029" y="960709"/>
                </a:lnTo>
                <a:lnTo>
                  <a:pt x="3728666" y="918753"/>
                </a:lnTo>
                <a:lnTo>
                  <a:pt x="3728085" y="879347"/>
                </a:lnTo>
                <a:lnTo>
                  <a:pt x="3717878" y="836768"/>
                </a:lnTo>
                <a:lnTo>
                  <a:pt x="3698917" y="797861"/>
                </a:lnTo>
                <a:lnTo>
                  <a:pt x="3672029" y="763945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7"/>
                </a:lnTo>
                <a:lnTo>
                  <a:pt x="531543" y="14079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410" y="34441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60057"/>
            <a:ext cx="18293715" cy="8966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00" spc="120" dirty="0">
                <a:latin typeface="Times New Roman"/>
                <a:cs typeface="Times New Roman"/>
              </a:rPr>
              <a:t>Step1:</a:t>
            </a:r>
            <a:r>
              <a:rPr sz="5700" spc="-380" dirty="0">
                <a:latin typeface="Times New Roman"/>
                <a:cs typeface="Times New Roman"/>
              </a:rPr>
              <a:t> </a:t>
            </a:r>
            <a:r>
              <a:rPr sz="5700" spc="70" dirty="0">
                <a:latin typeface="Times New Roman"/>
                <a:cs typeface="Times New Roman"/>
              </a:rPr>
              <a:t>Create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20" dirty="0">
                <a:latin typeface="Times New Roman"/>
                <a:cs typeface="Times New Roman"/>
              </a:rPr>
              <a:t>setter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30" dirty="0">
                <a:latin typeface="Times New Roman"/>
                <a:cs typeface="Times New Roman"/>
              </a:rPr>
              <a:t>method(s)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265" dirty="0">
                <a:latin typeface="Times New Roman"/>
                <a:cs typeface="Times New Roman"/>
              </a:rPr>
              <a:t>in</a:t>
            </a:r>
            <a:r>
              <a:rPr sz="5700" spc="-65" dirty="0">
                <a:latin typeface="Times New Roman"/>
                <a:cs typeface="Times New Roman"/>
              </a:rPr>
              <a:t> </a:t>
            </a:r>
            <a:r>
              <a:rPr sz="5700" spc="35" dirty="0">
                <a:latin typeface="Times New Roman"/>
                <a:cs typeface="Times New Roman"/>
              </a:rPr>
              <a:t>your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00" dirty="0">
                <a:latin typeface="Times New Roman"/>
                <a:cs typeface="Times New Roman"/>
              </a:rPr>
              <a:t>class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50" dirty="0">
                <a:latin typeface="Times New Roman"/>
                <a:cs typeface="Times New Roman"/>
              </a:rPr>
              <a:t>for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45" dirty="0">
                <a:latin typeface="Times New Roman"/>
                <a:cs typeface="Times New Roman"/>
              </a:rPr>
              <a:t>injections</a:t>
            </a:r>
            <a:endParaRPr sz="57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92651" y="2757044"/>
            <a:ext cx="11464290" cy="6662420"/>
            <a:chOff x="2892651" y="2757044"/>
            <a:chExt cx="11464290" cy="6662420"/>
          </a:xfrm>
        </p:grpSpPr>
        <p:sp>
          <p:nvSpPr>
            <p:cNvPr id="4" name="object 4"/>
            <p:cNvSpPr/>
            <p:nvPr/>
          </p:nvSpPr>
          <p:spPr>
            <a:xfrm>
              <a:off x="3070656" y="2872224"/>
              <a:ext cx="11108690" cy="6201410"/>
            </a:xfrm>
            <a:custGeom>
              <a:avLst/>
              <a:gdLst/>
              <a:ahLst/>
              <a:cxnLst/>
              <a:rect l="l" t="t" r="r" b="b"/>
              <a:pathLst>
                <a:path w="11108690" h="6201409">
                  <a:moveTo>
                    <a:pt x="0" y="0"/>
                  </a:moveTo>
                  <a:lnTo>
                    <a:pt x="11108084" y="0"/>
                  </a:lnTo>
                  <a:lnTo>
                    <a:pt x="11108084" y="6201381"/>
                  </a:lnTo>
                  <a:lnTo>
                    <a:pt x="0" y="6201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2651" y="2757044"/>
              <a:ext cx="11464101" cy="66621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28565" y="2908677"/>
            <a:ext cx="10862310" cy="5568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CricketCoach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Coach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String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0326CC"/>
                </a:solidFill>
                <a:latin typeface="Arial MT"/>
                <a:cs typeface="Arial MT"/>
              </a:rPr>
              <a:t>emailAddress</a:t>
            </a:r>
            <a:r>
              <a:rPr sz="3450" spc="5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String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0326CC"/>
                </a:solidFill>
                <a:latin typeface="Arial MT"/>
                <a:cs typeface="Arial MT"/>
              </a:rPr>
              <a:t>team</a:t>
            </a:r>
            <a:r>
              <a:rPr sz="3450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setEmailAddress(String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7E504F"/>
                </a:solidFill>
                <a:latin typeface="Arial MT"/>
                <a:cs typeface="Arial MT"/>
              </a:rPr>
              <a:t>emailAddress</a:t>
            </a:r>
            <a:r>
              <a:rPr sz="3450" spc="5" dirty="0">
                <a:latin typeface="Arial MT"/>
                <a:cs typeface="Arial MT"/>
              </a:rPr>
              <a:t>)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-5" dirty="0">
                <a:latin typeface="Arial MT"/>
                <a:cs typeface="Arial MT"/>
              </a:rPr>
              <a:t>...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void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-25" dirty="0">
                <a:latin typeface="Arial MT"/>
                <a:cs typeface="Arial MT"/>
              </a:rPr>
              <a:t>setTeam(String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7E504F"/>
                </a:solidFill>
                <a:latin typeface="Arial MT"/>
                <a:cs typeface="Arial MT"/>
              </a:rPr>
              <a:t>team</a:t>
            </a:r>
            <a:r>
              <a:rPr sz="3450" dirty="0">
                <a:latin typeface="Arial MT"/>
                <a:cs typeface="Arial MT"/>
              </a:rPr>
              <a:t>)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...</a:t>
            </a:r>
            <a:endParaRPr sz="345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  <a:spcBef>
                <a:spcPts val="2375"/>
              </a:spcBef>
            </a:pPr>
            <a:r>
              <a:rPr sz="3450" b="1" spc="-5" dirty="0">
                <a:latin typeface="Arial"/>
                <a:cs typeface="Arial"/>
              </a:rPr>
              <a:t>...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0560" y="2353720"/>
            <a:ext cx="32518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CricketCoach.java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05609"/>
            <a:ext cx="18329275" cy="986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300" spc="254" dirty="0">
                <a:latin typeface="Times New Roman"/>
                <a:cs typeface="Times New Roman"/>
              </a:rPr>
              <a:t>Step</a:t>
            </a:r>
            <a:r>
              <a:rPr sz="6300" spc="-70" dirty="0">
                <a:latin typeface="Times New Roman"/>
                <a:cs typeface="Times New Roman"/>
              </a:rPr>
              <a:t> </a:t>
            </a:r>
            <a:r>
              <a:rPr sz="6300" spc="-60" dirty="0">
                <a:latin typeface="Times New Roman"/>
                <a:cs typeface="Times New Roman"/>
              </a:rPr>
              <a:t>2:</a:t>
            </a:r>
            <a:r>
              <a:rPr sz="6300" spc="-425" dirty="0">
                <a:latin typeface="Times New Roman"/>
                <a:cs typeface="Times New Roman"/>
              </a:rPr>
              <a:t> </a:t>
            </a:r>
            <a:r>
              <a:rPr sz="6300" spc="125" dirty="0">
                <a:latin typeface="Times New Roman"/>
                <a:cs typeface="Times New Roman"/>
              </a:rPr>
              <a:t>Configure</a:t>
            </a:r>
            <a:r>
              <a:rPr sz="6300" spc="-70" dirty="0">
                <a:latin typeface="Times New Roman"/>
                <a:cs typeface="Times New Roman"/>
              </a:rPr>
              <a:t> </a:t>
            </a:r>
            <a:r>
              <a:rPr sz="6300" spc="265" dirty="0">
                <a:latin typeface="Times New Roman"/>
                <a:cs typeface="Times New Roman"/>
              </a:rPr>
              <a:t>the</a:t>
            </a:r>
            <a:r>
              <a:rPr sz="6300" spc="-70" dirty="0">
                <a:latin typeface="Times New Roman"/>
                <a:cs typeface="Times New Roman"/>
              </a:rPr>
              <a:t> </a:t>
            </a:r>
            <a:r>
              <a:rPr sz="6300" spc="170" dirty="0">
                <a:latin typeface="Times New Roman"/>
                <a:cs typeface="Times New Roman"/>
              </a:rPr>
              <a:t>injection</a:t>
            </a:r>
            <a:r>
              <a:rPr sz="6300" spc="-70" dirty="0">
                <a:latin typeface="Times New Roman"/>
                <a:cs typeface="Times New Roman"/>
              </a:rPr>
              <a:t> </a:t>
            </a:r>
            <a:r>
              <a:rPr sz="6300" spc="285" dirty="0">
                <a:latin typeface="Times New Roman"/>
                <a:cs typeface="Times New Roman"/>
              </a:rPr>
              <a:t>in</a:t>
            </a:r>
            <a:r>
              <a:rPr sz="6300" spc="-70" dirty="0">
                <a:latin typeface="Times New Roman"/>
                <a:cs typeface="Times New Roman"/>
              </a:rPr>
              <a:t> </a:t>
            </a:r>
            <a:r>
              <a:rPr sz="6300" spc="185" dirty="0">
                <a:latin typeface="Times New Roman"/>
                <a:cs typeface="Times New Roman"/>
              </a:rPr>
              <a:t>Spring</a:t>
            </a:r>
            <a:r>
              <a:rPr sz="6300" spc="-70" dirty="0">
                <a:latin typeface="Times New Roman"/>
                <a:cs typeface="Times New Roman"/>
              </a:rPr>
              <a:t> </a:t>
            </a:r>
            <a:r>
              <a:rPr sz="6300" spc="175" dirty="0">
                <a:latin typeface="Times New Roman"/>
                <a:cs typeface="Times New Roman"/>
              </a:rPr>
              <a:t>config</a:t>
            </a:r>
            <a:r>
              <a:rPr sz="6300" spc="-70" dirty="0">
                <a:latin typeface="Times New Roman"/>
                <a:cs typeface="Times New Roman"/>
              </a:rPr>
              <a:t> </a:t>
            </a:r>
            <a:r>
              <a:rPr sz="6300" spc="120" dirty="0">
                <a:latin typeface="Times New Roman"/>
                <a:cs typeface="Times New Roman"/>
              </a:rPr>
              <a:t>file</a:t>
            </a:r>
            <a:endParaRPr sz="6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02078" y="2690213"/>
            <a:ext cx="17342485" cy="6662420"/>
            <a:chOff x="1502078" y="2690213"/>
            <a:chExt cx="17342485" cy="6662420"/>
          </a:xfrm>
        </p:grpSpPr>
        <p:sp>
          <p:nvSpPr>
            <p:cNvPr id="4" name="object 4"/>
            <p:cNvSpPr/>
            <p:nvPr/>
          </p:nvSpPr>
          <p:spPr>
            <a:xfrm>
              <a:off x="1680083" y="2805393"/>
              <a:ext cx="16986250" cy="6201410"/>
            </a:xfrm>
            <a:custGeom>
              <a:avLst/>
              <a:gdLst/>
              <a:ahLst/>
              <a:cxnLst/>
              <a:rect l="l" t="t" r="r" b="b"/>
              <a:pathLst>
                <a:path w="16986250" h="6201409">
                  <a:moveTo>
                    <a:pt x="0" y="0"/>
                  </a:moveTo>
                  <a:lnTo>
                    <a:pt x="16985850" y="0"/>
                  </a:lnTo>
                  <a:lnTo>
                    <a:pt x="16985850" y="6201381"/>
                  </a:lnTo>
                  <a:lnTo>
                    <a:pt x="0" y="6201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2078" y="2690213"/>
              <a:ext cx="17341859" cy="66621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4294967295"/>
          </p:nvPr>
        </p:nvSpPr>
        <p:spPr>
          <a:xfrm>
            <a:off x="2437487" y="4290834"/>
            <a:ext cx="15229125" cy="26682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01320" marR="4932680" indent="-377190">
              <a:lnSpc>
                <a:spcPts val="4120"/>
              </a:lnSpc>
              <a:spcBef>
                <a:spcPts val="265"/>
              </a:spcBef>
            </a:pPr>
            <a:r>
              <a:rPr i="0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i="0" dirty="0">
                <a:solidFill>
                  <a:srgbClr val="4E9192"/>
                </a:solidFill>
                <a:latin typeface="Arial"/>
                <a:cs typeface="Arial"/>
              </a:rPr>
              <a:t>bean </a:t>
            </a:r>
            <a:r>
              <a:rPr i="0" spc="5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i="0" spc="5" dirty="0">
                <a:solidFill>
                  <a:srgbClr val="000000"/>
                </a:solidFill>
                <a:latin typeface="Arial"/>
                <a:cs typeface="Arial"/>
              </a:rPr>
              <a:t>=</a:t>
            </a:r>
            <a:r>
              <a:rPr spc="5" dirty="0"/>
              <a:t>"myCricketCoach" </a:t>
            </a:r>
            <a:r>
              <a:rPr spc="10" dirty="0"/>
              <a:t> </a:t>
            </a:r>
            <a:r>
              <a:rPr i="0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i="0" dirty="0">
                <a:solidFill>
                  <a:srgbClr val="000000"/>
                </a:solidFill>
                <a:latin typeface="Arial"/>
                <a:cs typeface="Arial"/>
              </a:rPr>
              <a:t>=</a:t>
            </a:r>
            <a:r>
              <a:rPr dirty="0"/>
              <a:t>"com.luv2code.springdemo.CricketCoach"</a:t>
            </a:r>
            <a:r>
              <a:rPr i="0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</a:p>
          <a:p>
            <a:pPr marL="12065">
              <a:lnSpc>
                <a:spcPct val="100000"/>
              </a:lnSpc>
              <a:spcBef>
                <a:spcPts val="5"/>
              </a:spcBef>
            </a:pPr>
            <a:endParaRPr i="0" dirty="0">
              <a:solidFill>
                <a:srgbClr val="009193"/>
              </a:solidFill>
              <a:latin typeface="Arial"/>
              <a:cs typeface="Arial"/>
            </a:endParaRPr>
          </a:p>
          <a:p>
            <a:pPr marL="401320">
              <a:lnSpc>
                <a:spcPct val="100000"/>
              </a:lnSpc>
            </a:pPr>
            <a:r>
              <a:rPr b="0" i="0" spc="5" dirty="0">
                <a:solidFill>
                  <a:srgbClr val="009193"/>
                </a:solidFill>
                <a:latin typeface="Arial MT"/>
                <a:cs typeface="Arial MT"/>
              </a:rPr>
              <a:t>&lt;</a:t>
            </a:r>
            <a:r>
              <a:rPr b="0" i="0" spc="5" dirty="0">
                <a:solidFill>
                  <a:srgbClr val="4E9192"/>
                </a:solidFill>
                <a:latin typeface="Arial MT"/>
                <a:cs typeface="Arial MT"/>
              </a:rPr>
              <a:t>property</a:t>
            </a:r>
            <a:r>
              <a:rPr b="0" i="0" spc="-20" dirty="0">
                <a:solidFill>
                  <a:srgbClr val="4E9192"/>
                </a:solidFill>
                <a:latin typeface="Arial MT"/>
                <a:cs typeface="Arial MT"/>
              </a:rPr>
              <a:t> </a:t>
            </a:r>
            <a:r>
              <a:rPr b="0" i="0" spc="5" dirty="0">
                <a:solidFill>
                  <a:srgbClr val="932192"/>
                </a:solidFill>
                <a:latin typeface="Arial MT"/>
                <a:cs typeface="Arial MT"/>
              </a:rPr>
              <a:t>name</a:t>
            </a:r>
            <a:r>
              <a:rPr b="0" i="0" spc="5" dirty="0">
                <a:solidFill>
                  <a:srgbClr val="000000"/>
                </a:solidFill>
                <a:latin typeface="Arial MT"/>
                <a:cs typeface="Arial MT"/>
              </a:rPr>
              <a:t>=</a:t>
            </a:r>
            <a:r>
              <a:rPr b="0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b="0" spc="5" dirty="0">
                <a:latin typeface="Arial"/>
                <a:cs typeface="Arial"/>
              </a:rPr>
              <a:t>fortuneService</a:t>
            </a:r>
            <a:r>
              <a:rPr b="0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b="0" spc="-20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b="0" i="0" spc="5" dirty="0">
                <a:solidFill>
                  <a:srgbClr val="932192"/>
                </a:solidFill>
                <a:latin typeface="Arial MT"/>
                <a:cs typeface="Arial MT"/>
              </a:rPr>
              <a:t>ref</a:t>
            </a:r>
            <a:r>
              <a:rPr b="0" i="0" spc="5" dirty="0">
                <a:solidFill>
                  <a:srgbClr val="000000"/>
                </a:solidFill>
                <a:latin typeface="Arial MT"/>
                <a:cs typeface="Arial MT"/>
              </a:rPr>
              <a:t>=</a:t>
            </a:r>
            <a:r>
              <a:rPr b="0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b="0" spc="5" dirty="0">
                <a:latin typeface="Arial"/>
                <a:cs typeface="Arial"/>
              </a:rPr>
              <a:t>myFortuneService</a:t>
            </a:r>
            <a:r>
              <a:rPr b="0" spc="5" dirty="0">
                <a:solidFill>
                  <a:srgbClr val="4F76CB"/>
                </a:solidFill>
                <a:latin typeface="Arial"/>
                <a:cs typeface="Arial"/>
              </a:rPr>
              <a:t>"</a:t>
            </a:r>
            <a:r>
              <a:rPr b="0" spc="-20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b="0" i="0" dirty="0">
                <a:solidFill>
                  <a:srgbClr val="009193"/>
                </a:solidFill>
                <a:latin typeface="Arial MT"/>
                <a:cs typeface="Arial MT"/>
              </a:rPr>
              <a:t>/&gt;</a:t>
            </a:r>
          </a:p>
          <a:p>
            <a:pPr marL="12065">
              <a:lnSpc>
                <a:spcPct val="100000"/>
              </a:lnSpc>
              <a:spcBef>
                <a:spcPts val="25"/>
              </a:spcBef>
            </a:pPr>
            <a:endParaRPr sz="3550" dirty="0">
              <a:latin typeface="Arial MT"/>
              <a:cs typeface="Arial MT"/>
            </a:endParaRPr>
          </a:p>
          <a:p>
            <a:pPr marL="401320">
              <a:lnSpc>
                <a:spcPct val="100000"/>
              </a:lnSpc>
            </a:pPr>
            <a:r>
              <a:rPr i="0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i="0" dirty="0">
                <a:solidFill>
                  <a:srgbClr val="4E9192"/>
                </a:solidFill>
                <a:latin typeface="Arial"/>
                <a:cs typeface="Arial"/>
              </a:rPr>
              <a:t>property </a:t>
            </a:r>
            <a:r>
              <a:rPr i="0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i="0" dirty="0">
                <a:solidFill>
                  <a:srgbClr val="000000"/>
                </a:solidFill>
                <a:latin typeface="Arial"/>
                <a:cs typeface="Arial"/>
              </a:rPr>
              <a:t>=</a:t>
            </a:r>
            <a:r>
              <a:rPr dirty="0"/>
              <a:t>"emailAddress"</a:t>
            </a:r>
            <a:r>
              <a:rPr spc="5" dirty="0"/>
              <a:t> </a:t>
            </a:r>
            <a:r>
              <a:rPr i="0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i="0" spc="5" dirty="0">
                <a:solidFill>
                  <a:srgbClr val="000000"/>
                </a:solidFill>
                <a:latin typeface="Arial"/>
                <a:cs typeface="Arial"/>
              </a:rPr>
              <a:t>=</a:t>
            </a:r>
            <a:r>
              <a:rPr spc="5" dirty="0"/>
              <a:t>"</a:t>
            </a:r>
            <a:r>
              <a:rPr spc="5" dirty="0">
                <a:hlinkClick r:id="rId3"/>
              </a:rPr>
              <a:t>thebestcoach@luv2code.com</a:t>
            </a:r>
            <a:r>
              <a:rPr spc="5" dirty="0"/>
              <a:t>"</a:t>
            </a:r>
            <a:r>
              <a:rPr dirty="0"/>
              <a:t> </a:t>
            </a:r>
            <a:r>
              <a:rPr i="0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</a:p>
          <a:p>
            <a:pPr marL="12065">
              <a:lnSpc>
                <a:spcPct val="100000"/>
              </a:lnSpc>
              <a:spcBef>
                <a:spcPts val="20"/>
              </a:spcBef>
            </a:pPr>
            <a:endParaRPr sz="3550" dirty="0">
              <a:latin typeface="Arial"/>
              <a:cs typeface="Arial"/>
            </a:endParaRPr>
          </a:p>
          <a:p>
            <a:pPr marL="401320">
              <a:lnSpc>
                <a:spcPct val="100000"/>
              </a:lnSpc>
            </a:pPr>
            <a:r>
              <a:rPr i="0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i="0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i="0" spc="-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i="0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i="0" spc="5" dirty="0">
                <a:solidFill>
                  <a:srgbClr val="000000"/>
                </a:solidFill>
                <a:latin typeface="Arial"/>
                <a:cs typeface="Arial"/>
              </a:rPr>
              <a:t>=</a:t>
            </a:r>
            <a:r>
              <a:rPr spc="5" dirty="0"/>
              <a:t>"team"</a:t>
            </a:r>
            <a:r>
              <a:rPr spc="-5" dirty="0"/>
              <a:t> </a:t>
            </a:r>
            <a:r>
              <a:rPr i="0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i="0" spc="5" dirty="0">
                <a:solidFill>
                  <a:srgbClr val="000000"/>
                </a:solidFill>
                <a:latin typeface="Arial"/>
                <a:cs typeface="Arial"/>
              </a:rPr>
              <a:t>=</a:t>
            </a:r>
            <a:r>
              <a:rPr spc="5" dirty="0"/>
              <a:t>"Sunrisers</a:t>
            </a:r>
            <a:r>
              <a:rPr spc="-10" dirty="0"/>
              <a:t> </a:t>
            </a:r>
            <a:r>
              <a:rPr spc="5" dirty="0"/>
              <a:t>Hyderabad"</a:t>
            </a:r>
            <a:r>
              <a:rPr spc="-10" dirty="0"/>
              <a:t> </a:t>
            </a:r>
            <a:r>
              <a:rPr i="0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</a:p>
          <a:p>
            <a:pPr marL="24765">
              <a:lnSpc>
                <a:spcPct val="100000"/>
              </a:lnSpc>
              <a:spcBef>
                <a:spcPts val="2375"/>
              </a:spcBef>
            </a:pPr>
            <a:r>
              <a:rPr i="0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i="0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i="0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26520" y="2332778"/>
            <a:ext cx="393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applicationContext.xml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9250" y="4054475"/>
            <a:ext cx="1457706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spc="-114" dirty="0">
                <a:latin typeface="Arial"/>
                <a:cs typeface="Arial"/>
              </a:rPr>
              <a:t>Injecting</a:t>
            </a:r>
            <a:r>
              <a:rPr sz="6900" spc="-275" dirty="0">
                <a:latin typeface="Arial"/>
                <a:cs typeface="Arial"/>
              </a:rPr>
              <a:t> </a:t>
            </a:r>
            <a:r>
              <a:rPr sz="6900" spc="-175" dirty="0">
                <a:latin typeface="Arial"/>
                <a:cs typeface="Arial"/>
              </a:rPr>
              <a:t>Values</a:t>
            </a:r>
            <a:r>
              <a:rPr sz="6900" spc="-280" dirty="0">
                <a:latin typeface="Arial"/>
                <a:cs typeface="Arial"/>
              </a:rPr>
              <a:t> </a:t>
            </a:r>
            <a:r>
              <a:rPr sz="6900" spc="-95" dirty="0">
                <a:latin typeface="Arial"/>
                <a:cs typeface="Arial"/>
              </a:rPr>
              <a:t>from</a:t>
            </a:r>
            <a:r>
              <a:rPr sz="6900" spc="-280" dirty="0">
                <a:latin typeface="Arial"/>
                <a:cs typeface="Arial"/>
              </a:rPr>
              <a:t> </a:t>
            </a:r>
            <a:r>
              <a:rPr sz="6900" spc="-114" dirty="0">
                <a:latin typeface="Arial"/>
                <a:cs typeface="Arial"/>
              </a:rPr>
              <a:t>Properties</a:t>
            </a:r>
            <a:r>
              <a:rPr sz="6900" spc="-275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File</a:t>
            </a:r>
            <a:endParaRPr sz="6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180320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95" dirty="0"/>
              <a:t>Read</a:t>
            </a:r>
            <a:r>
              <a:rPr sz="4000" spc="-85" dirty="0"/>
              <a:t> </a:t>
            </a:r>
            <a:r>
              <a:rPr sz="4000" spc="125" dirty="0"/>
              <a:t>from</a:t>
            </a:r>
            <a:r>
              <a:rPr sz="4000" spc="-85" dirty="0"/>
              <a:t> </a:t>
            </a:r>
            <a:r>
              <a:rPr sz="4000" spc="135" dirty="0"/>
              <a:t>a</a:t>
            </a:r>
            <a:r>
              <a:rPr sz="4000" spc="-85" dirty="0"/>
              <a:t> </a:t>
            </a:r>
            <a:r>
              <a:rPr sz="4000" spc="120" dirty="0"/>
              <a:t>Properties</a:t>
            </a:r>
            <a:r>
              <a:rPr sz="4000" spc="-85" dirty="0"/>
              <a:t> </a:t>
            </a:r>
            <a:r>
              <a:rPr sz="4000" spc="150" dirty="0"/>
              <a:t>File</a:t>
            </a:r>
          </a:p>
        </p:txBody>
      </p:sp>
      <p:sp>
        <p:nvSpPr>
          <p:cNvPr id="3" name="object 3"/>
          <p:cNvSpPr/>
          <p:nvPr/>
        </p:nvSpPr>
        <p:spPr>
          <a:xfrm>
            <a:off x="4682942" y="4814895"/>
            <a:ext cx="4296410" cy="1835785"/>
          </a:xfrm>
          <a:custGeom>
            <a:avLst/>
            <a:gdLst/>
            <a:ahLst/>
            <a:cxnLst/>
            <a:rect l="l" t="t" r="r" b="b"/>
            <a:pathLst>
              <a:path w="4296409" h="1835784">
                <a:moveTo>
                  <a:pt x="3674454" y="0"/>
                </a:moveTo>
                <a:lnTo>
                  <a:pt x="624103" y="0"/>
                </a:lnTo>
                <a:lnTo>
                  <a:pt x="551822" y="88"/>
                </a:lnTo>
                <a:lnTo>
                  <a:pt x="488937" y="710"/>
                </a:lnTo>
                <a:lnTo>
                  <a:pt x="433768" y="2397"/>
                </a:lnTo>
                <a:lnTo>
                  <a:pt x="384633" y="5682"/>
                </a:lnTo>
                <a:lnTo>
                  <a:pt x="339851" y="11097"/>
                </a:lnTo>
                <a:lnTo>
                  <a:pt x="297742" y="19177"/>
                </a:lnTo>
                <a:lnTo>
                  <a:pt x="256624" y="30452"/>
                </a:lnTo>
                <a:lnTo>
                  <a:pt x="212990" y="49518"/>
                </a:lnTo>
                <a:lnTo>
                  <a:pt x="172477" y="73652"/>
                </a:lnTo>
                <a:lnTo>
                  <a:pt x="135476" y="102464"/>
                </a:lnTo>
                <a:lnTo>
                  <a:pt x="102375" y="135565"/>
                </a:lnTo>
                <a:lnTo>
                  <a:pt x="73563" y="172566"/>
                </a:lnTo>
                <a:lnTo>
                  <a:pt x="49430" y="213079"/>
                </a:lnTo>
                <a:lnTo>
                  <a:pt x="30364" y="256713"/>
                </a:lnTo>
                <a:lnTo>
                  <a:pt x="19087" y="297830"/>
                </a:lnTo>
                <a:lnTo>
                  <a:pt x="11001" y="339939"/>
                </a:lnTo>
                <a:lnTo>
                  <a:pt x="5578" y="384721"/>
                </a:lnTo>
                <a:lnTo>
                  <a:pt x="2308" y="433341"/>
                </a:lnTo>
                <a:lnTo>
                  <a:pt x="621" y="488019"/>
                </a:lnTo>
                <a:lnTo>
                  <a:pt x="0" y="550171"/>
                </a:lnTo>
                <a:lnTo>
                  <a:pt x="17" y="1285404"/>
                </a:lnTo>
                <a:lnTo>
                  <a:pt x="621" y="1346549"/>
                </a:lnTo>
                <a:lnTo>
                  <a:pt x="2308" y="1401718"/>
                </a:lnTo>
                <a:lnTo>
                  <a:pt x="5619" y="1451071"/>
                </a:lnTo>
                <a:lnTo>
                  <a:pt x="11021" y="1495700"/>
                </a:lnTo>
                <a:lnTo>
                  <a:pt x="19091" y="1537753"/>
                </a:lnTo>
                <a:lnTo>
                  <a:pt x="30364" y="1578862"/>
                </a:lnTo>
                <a:lnTo>
                  <a:pt x="49430" y="1622497"/>
                </a:lnTo>
                <a:lnTo>
                  <a:pt x="73563" y="1663009"/>
                </a:lnTo>
                <a:lnTo>
                  <a:pt x="102375" y="1700010"/>
                </a:lnTo>
                <a:lnTo>
                  <a:pt x="135476" y="1733111"/>
                </a:lnTo>
                <a:lnTo>
                  <a:pt x="172477" y="1761923"/>
                </a:lnTo>
                <a:lnTo>
                  <a:pt x="212990" y="1786056"/>
                </a:lnTo>
                <a:lnTo>
                  <a:pt x="256624" y="1805123"/>
                </a:lnTo>
                <a:lnTo>
                  <a:pt x="297734" y="1816398"/>
                </a:lnTo>
                <a:lnTo>
                  <a:pt x="339787" y="1824477"/>
                </a:lnTo>
                <a:lnTo>
                  <a:pt x="384415" y="1829893"/>
                </a:lnTo>
                <a:lnTo>
                  <a:pt x="433252" y="1833178"/>
                </a:lnTo>
                <a:lnTo>
                  <a:pt x="487931" y="1834865"/>
                </a:lnTo>
                <a:lnTo>
                  <a:pt x="621341" y="1835575"/>
                </a:lnTo>
                <a:lnTo>
                  <a:pt x="3671691" y="1835575"/>
                </a:lnTo>
                <a:lnTo>
                  <a:pt x="3806857" y="1834865"/>
                </a:lnTo>
                <a:lnTo>
                  <a:pt x="3862026" y="1833178"/>
                </a:lnTo>
                <a:lnTo>
                  <a:pt x="3911162" y="1829893"/>
                </a:lnTo>
                <a:lnTo>
                  <a:pt x="3955943" y="1824477"/>
                </a:lnTo>
                <a:lnTo>
                  <a:pt x="3998052" y="1816398"/>
                </a:lnTo>
                <a:lnTo>
                  <a:pt x="4039170" y="1805123"/>
                </a:lnTo>
                <a:lnTo>
                  <a:pt x="4082805" y="1786056"/>
                </a:lnTo>
                <a:lnTo>
                  <a:pt x="4123317" y="1761923"/>
                </a:lnTo>
                <a:lnTo>
                  <a:pt x="4160318" y="1733111"/>
                </a:lnTo>
                <a:lnTo>
                  <a:pt x="4193419" y="1700010"/>
                </a:lnTo>
                <a:lnTo>
                  <a:pt x="4222231" y="1663009"/>
                </a:lnTo>
                <a:lnTo>
                  <a:pt x="4246365" y="1622497"/>
                </a:lnTo>
                <a:lnTo>
                  <a:pt x="4265431" y="1578862"/>
                </a:lnTo>
                <a:lnTo>
                  <a:pt x="4276708" y="1537745"/>
                </a:lnTo>
                <a:lnTo>
                  <a:pt x="4284794" y="1495636"/>
                </a:lnTo>
                <a:lnTo>
                  <a:pt x="4290216" y="1450854"/>
                </a:lnTo>
                <a:lnTo>
                  <a:pt x="4293486" y="1402234"/>
                </a:lnTo>
                <a:lnTo>
                  <a:pt x="4295173" y="1347556"/>
                </a:lnTo>
                <a:lnTo>
                  <a:pt x="4295795" y="1285404"/>
                </a:lnTo>
                <a:lnTo>
                  <a:pt x="4295778" y="550171"/>
                </a:lnTo>
                <a:lnTo>
                  <a:pt x="4295173" y="489026"/>
                </a:lnTo>
                <a:lnTo>
                  <a:pt x="4293486" y="433856"/>
                </a:lnTo>
                <a:lnTo>
                  <a:pt x="4290175" y="384504"/>
                </a:lnTo>
                <a:lnTo>
                  <a:pt x="4284773" y="339875"/>
                </a:lnTo>
                <a:lnTo>
                  <a:pt x="4276704" y="297822"/>
                </a:lnTo>
                <a:lnTo>
                  <a:pt x="4265431" y="256713"/>
                </a:lnTo>
                <a:lnTo>
                  <a:pt x="4246365" y="213079"/>
                </a:lnTo>
                <a:lnTo>
                  <a:pt x="4222231" y="172566"/>
                </a:lnTo>
                <a:lnTo>
                  <a:pt x="4193419" y="135565"/>
                </a:lnTo>
                <a:lnTo>
                  <a:pt x="4160318" y="102464"/>
                </a:lnTo>
                <a:lnTo>
                  <a:pt x="4123317" y="73652"/>
                </a:lnTo>
                <a:lnTo>
                  <a:pt x="4082805" y="49518"/>
                </a:lnTo>
                <a:lnTo>
                  <a:pt x="4039170" y="30452"/>
                </a:lnTo>
                <a:lnTo>
                  <a:pt x="3998060" y="19177"/>
                </a:lnTo>
                <a:lnTo>
                  <a:pt x="3956008" y="11097"/>
                </a:lnTo>
                <a:lnTo>
                  <a:pt x="3911379" y="5682"/>
                </a:lnTo>
                <a:lnTo>
                  <a:pt x="3862542" y="2397"/>
                </a:lnTo>
                <a:lnTo>
                  <a:pt x="3807864" y="710"/>
                </a:lnTo>
                <a:lnTo>
                  <a:pt x="3674454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64626" y="5400747"/>
            <a:ext cx="31242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39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5532" y="5703085"/>
            <a:ext cx="6385626" cy="312012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526215" y="7568220"/>
            <a:ext cx="348805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Palatino Linotype"/>
                <a:cs typeface="Palatino Linotype"/>
              </a:rPr>
              <a:t>FortuneService</a:t>
            </a:r>
            <a:endParaRPr sz="395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7416" y="2198885"/>
            <a:ext cx="2104647" cy="210464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21567" y="2458428"/>
            <a:ext cx="5387975" cy="2226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emailAddress: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Arial"/>
              <a:cs typeface="Arial"/>
            </a:endParaRPr>
          </a:p>
          <a:p>
            <a:pPr marR="139065" algn="ctr">
              <a:lnSpc>
                <a:spcPct val="100000"/>
              </a:lnSpc>
            </a:pPr>
            <a:r>
              <a:rPr sz="3450" b="1" spc="5" dirty="0">
                <a:latin typeface="Arial"/>
                <a:cs typeface="Arial"/>
              </a:rPr>
              <a:t>team:</a:t>
            </a:r>
            <a:endParaRPr sz="3450">
              <a:latin typeface="Arial"/>
              <a:cs typeface="Arial"/>
            </a:endParaRPr>
          </a:p>
          <a:p>
            <a:pPr marL="3111500">
              <a:lnSpc>
                <a:spcPct val="100000"/>
              </a:lnSpc>
              <a:spcBef>
                <a:spcPts val="2050"/>
              </a:spcBef>
            </a:pPr>
            <a:r>
              <a:rPr sz="2950" spc="5" dirty="0">
                <a:latin typeface="Arial MT"/>
                <a:cs typeface="Arial MT"/>
              </a:rPr>
              <a:t>properties</a:t>
            </a:r>
            <a:r>
              <a:rPr sz="2950" spc="-50" dirty="0">
                <a:latin typeface="Arial MT"/>
                <a:cs typeface="Arial MT"/>
              </a:rPr>
              <a:t> </a:t>
            </a:r>
            <a:r>
              <a:rPr sz="2950" dirty="0">
                <a:latin typeface="Arial MT"/>
                <a:cs typeface="Arial MT"/>
              </a:rPr>
              <a:t>file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spc="190" dirty="0"/>
              <a:t>Development</a:t>
            </a:r>
            <a:r>
              <a:rPr sz="4800" spc="-155" dirty="0"/>
              <a:t> </a:t>
            </a:r>
            <a:r>
              <a:rPr sz="4800" spc="12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866793"/>
            <a:ext cx="1046099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Properties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File</a:t>
            </a:r>
            <a:endParaRPr sz="425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 dirty="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Load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Properties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File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endParaRPr sz="425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 dirty="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5" dirty="0">
                <a:latin typeface="Palatino Linotype"/>
                <a:cs typeface="Palatino Linotype"/>
              </a:rPr>
              <a:t>Reference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values</a:t>
            </a:r>
            <a:r>
              <a:rPr sz="4250" dirty="0">
                <a:latin typeface="Palatino Linotype"/>
                <a:cs typeface="Palatino Linotype"/>
              </a:rPr>
              <a:t> from </a:t>
            </a:r>
            <a:r>
              <a:rPr sz="4250" spc="5" dirty="0">
                <a:latin typeface="Palatino Linotype"/>
                <a:cs typeface="Palatino Linotype"/>
              </a:rPr>
              <a:t>Properties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File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5701" y="2616071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0"/>
                </a:lnTo>
                <a:lnTo>
                  <a:pt x="0" y="1182526"/>
                </a:lnTo>
                <a:lnTo>
                  <a:pt x="575" y="1221932"/>
                </a:lnTo>
                <a:lnTo>
                  <a:pt x="10782" y="1264512"/>
                </a:lnTo>
                <a:lnTo>
                  <a:pt x="29745" y="1303418"/>
                </a:lnTo>
                <a:lnTo>
                  <a:pt x="56635" y="1337334"/>
                </a:lnTo>
                <a:lnTo>
                  <a:pt x="90625" y="1364942"/>
                </a:lnTo>
                <a:lnTo>
                  <a:pt x="125884" y="1382491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0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5"/>
                </a:lnTo>
                <a:lnTo>
                  <a:pt x="3714587" y="1010189"/>
                </a:lnTo>
                <a:lnTo>
                  <a:pt x="3724029" y="960709"/>
                </a:lnTo>
                <a:lnTo>
                  <a:pt x="3728666" y="918753"/>
                </a:lnTo>
                <a:lnTo>
                  <a:pt x="3728085" y="879347"/>
                </a:lnTo>
                <a:lnTo>
                  <a:pt x="3717878" y="836768"/>
                </a:lnTo>
                <a:lnTo>
                  <a:pt x="3698917" y="797861"/>
                </a:lnTo>
                <a:lnTo>
                  <a:pt x="3672029" y="763945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7"/>
                </a:lnTo>
                <a:lnTo>
                  <a:pt x="531543" y="14079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410" y="34441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836275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spc="215" dirty="0"/>
              <a:t>Ste</a:t>
            </a:r>
            <a:r>
              <a:rPr sz="4800" spc="440" dirty="0"/>
              <a:t>p</a:t>
            </a:r>
            <a:r>
              <a:rPr sz="4800" spc="-75" dirty="0"/>
              <a:t> </a:t>
            </a:r>
            <a:r>
              <a:rPr sz="4800" spc="-120" dirty="0"/>
              <a:t>1</a:t>
            </a:r>
            <a:r>
              <a:rPr sz="4800" spc="10" dirty="0"/>
              <a:t>:</a:t>
            </a:r>
            <a:r>
              <a:rPr sz="4800" spc="-430" dirty="0"/>
              <a:t> </a:t>
            </a:r>
            <a:r>
              <a:rPr sz="4800" spc="65" dirty="0"/>
              <a:t>Creat</a:t>
            </a:r>
            <a:r>
              <a:rPr sz="4800" spc="180" dirty="0"/>
              <a:t>e</a:t>
            </a:r>
            <a:r>
              <a:rPr sz="4800" spc="-75" dirty="0"/>
              <a:t> </a:t>
            </a:r>
            <a:r>
              <a:rPr sz="4800" spc="110" dirty="0"/>
              <a:t>Propertie</a:t>
            </a:r>
            <a:r>
              <a:rPr sz="4800" spc="210" dirty="0"/>
              <a:t>s</a:t>
            </a:r>
            <a:r>
              <a:rPr sz="4800" spc="-75" dirty="0"/>
              <a:t> </a:t>
            </a:r>
            <a:r>
              <a:rPr sz="4800" spc="125" dirty="0"/>
              <a:t>F</a:t>
            </a:r>
            <a:r>
              <a:rPr sz="4800" spc="155" dirty="0"/>
              <a:t>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91713" y="3484987"/>
            <a:ext cx="14815819" cy="3824604"/>
            <a:chOff x="2191713" y="3484987"/>
            <a:chExt cx="14815819" cy="3824604"/>
          </a:xfrm>
        </p:grpSpPr>
        <p:sp>
          <p:nvSpPr>
            <p:cNvPr id="4" name="object 4"/>
            <p:cNvSpPr/>
            <p:nvPr/>
          </p:nvSpPr>
          <p:spPr>
            <a:xfrm>
              <a:off x="2369718" y="3600167"/>
              <a:ext cx="14459585" cy="3364229"/>
            </a:xfrm>
            <a:custGeom>
              <a:avLst/>
              <a:gdLst/>
              <a:ahLst/>
              <a:cxnLst/>
              <a:rect l="l" t="t" r="r" b="b"/>
              <a:pathLst>
                <a:path w="14459585" h="3364229">
                  <a:moveTo>
                    <a:pt x="0" y="0"/>
                  </a:moveTo>
                  <a:lnTo>
                    <a:pt x="14459559" y="0"/>
                  </a:lnTo>
                  <a:lnTo>
                    <a:pt x="14459559" y="3363771"/>
                  </a:lnTo>
                  <a:lnTo>
                    <a:pt x="0" y="3363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1713" y="3484987"/>
              <a:ext cx="14815569" cy="38244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27016" y="4447897"/>
            <a:ext cx="12877800" cy="1636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5250" b="1" spc="10" dirty="0">
                <a:latin typeface="Arial"/>
                <a:cs typeface="Arial"/>
                <a:hlinkClick r:id="rId3"/>
              </a:rPr>
              <a:t>foo.email=</a:t>
            </a:r>
            <a:r>
              <a:rPr sz="5250" b="1" spc="10" dirty="0">
                <a:solidFill>
                  <a:srgbClr val="0433FF"/>
                </a:solidFill>
                <a:latin typeface="Arial"/>
                <a:cs typeface="Arial"/>
                <a:hlinkClick r:id="rId4"/>
              </a:rPr>
              <a:t>myeasycoach@luv2code.com </a:t>
            </a:r>
            <a:r>
              <a:rPr sz="5250" b="1" spc="-14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latin typeface="Arial"/>
                <a:cs typeface="Arial"/>
              </a:rPr>
              <a:t>foo.team=</a:t>
            </a:r>
            <a:r>
              <a:rPr sz="5250" b="1" spc="10" dirty="0">
                <a:solidFill>
                  <a:srgbClr val="0433FF"/>
                </a:solidFill>
                <a:latin typeface="Arial"/>
                <a:cs typeface="Arial"/>
              </a:rPr>
              <a:t>Royal</a:t>
            </a:r>
            <a:r>
              <a:rPr sz="5250" b="1" spc="5" dirty="0">
                <a:solidFill>
                  <a:srgbClr val="0433FF"/>
                </a:solidFill>
                <a:latin typeface="Arial"/>
                <a:cs typeface="Arial"/>
              </a:rPr>
              <a:t> Challengers</a:t>
            </a:r>
            <a:r>
              <a:rPr sz="5250" b="1" spc="10" dirty="0">
                <a:solidFill>
                  <a:srgbClr val="0433FF"/>
                </a:solidFill>
                <a:latin typeface="Arial"/>
                <a:cs typeface="Arial"/>
              </a:rPr>
              <a:t> Bangalore</a:t>
            </a:r>
            <a:endParaRPr sz="5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0894" y="2940089"/>
            <a:ext cx="37953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latin typeface="Arial"/>
                <a:cs typeface="Arial"/>
              </a:rPr>
              <a:t>File:</a:t>
            </a:r>
            <a:r>
              <a:rPr sz="2950" b="1" spc="-5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sport.properties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7674590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spc="275" dirty="0"/>
              <a:t>Step</a:t>
            </a:r>
            <a:r>
              <a:rPr sz="4800" spc="-75" dirty="0"/>
              <a:t> </a:t>
            </a:r>
            <a:r>
              <a:rPr sz="4800" spc="-55" dirty="0"/>
              <a:t>2:</a:t>
            </a:r>
            <a:r>
              <a:rPr sz="4800" spc="-430" dirty="0"/>
              <a:t> </a:t>
            </a:r>
            <a:r>
              <a:rPr sz="4800" spc="185" dirty="0"/>
              <a:t>Load</a:t>
            </a:r>
            <a:r>
              <a:rPr sz="4800" spc="-75" dirty="0"/>
              <a:t> </a:t>
            </a:r>
            <a:r>
              <a:rPr sz="4800" spc="120" dirty="0"/>
              <a:t>Properties</a:t>
            </a:r>
            <a:r>
              <a:rPr sz="4800" spc="-70" dirty="0"/>
              <a:t> </a:t>
            </a:r>
            <a:r>
              <a:rPr sz="4800" spc="165" dirty="0"/>
              <a:t>file</a:t>
            </a:r>
            <a:r>
              <a:rPr sz="4800" spc="-75" dirty="0"/>
              <a:t> </a:t>
            </a:r>
            <a:r>
              <a:rPr sz="4800" spc="305" dirty="0"/>
              <a:t>in</a:t>
            </a:r>
            <a:r>
              <a:rPr sz="4800" spc="-75" dirty="0"/>
              <a:t> </a:t>
            </a:r>
            <a:r>
              <a:rPr sz="4800" spc="200" dirty="0"/>
              <a:t>Spring</a:t>
            </a:r>
            <a:r>
              <a:rPr sz="4800" spc="-75" dirty="0"/>
              <a:t> </a:t>
            </a:r>
            <a:r>
              <a:rPr sz="4800" spc="190" dirty="0"/>
              <a:t>config</a:t>
            </a:r>
            <a:r>
              <a:rPr sz="4800" spc="-70" dirty="0"/>
              <a:t> </a:t>
            </a:r>
            <a:r>
              <a:rPr sz="4800" spc="135" dirty="0"/>
              <a:t>file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1577" y="3635147"/>
            <a:ext cx="18362930" cy="2170430"/>
            <a:chOff x="991577" y="3635147"/>
            <a:chExt cx="18362930" cy="2170430"/>
          </a:xfrm>
        </p:grpSpPr>
        <p:sp>
          <p:nvSpPr>
            <p:cNvPr id="4" name="object 4"/>
            <p:cNvSpPr/>
            <p:nvPr/>
          </p:nvSpPr>
          <p:spPr>
            <a:xfrm>
              <a:off x="1169582" y="3750326"/>
              <a:ext cx="18007330" cy="1709420"/>
            </a:xfrm>
            <a:custGeom>
              <a:avLst/>
              <a:gdLst/>
              <a:ahLst/>
              <a:cxnLst/>
              <a:rect l="l" t="t" r="r" b="b"/>
              <a:pathLst>
                <a:path w="18007330" h="1709420">
                  <a:moveTo>
                    <a:pt x="0" y="0"/>
                  </a:moveTo>
                  <a:lnTo>
                    <a:pt x="18006849" y="0"/>
                  </a:lnTo>
                  <a:lnTo>
                    <a:pt x="18006849" y="1709372"/>
                  </a:lnTo>
                  <a:lnTo>
                    <a:pt x="0" y="1709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577" y="3635147"/>
              <a:ext cx="18362865" cy="21700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99816" y="4311775"/>
            <a:ext cx="1479994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i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context:property-placeholder</a:t>
            </a:r>
            <a:r>
              <a:rPr sz="3450" b="1" i="1" spc="14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932192"/>
                </a:solidFill>
                <a:latin typeface="Arial"/>
                <a:cs typeface="Arial"/>
              </a:rPr>
              <a:t>location</a:t>
            </a:r>
            <a:r>
              <a:rPr sz="3450" b="1" i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"classpath:</a:t>
            </a:r>
            <a:r>
              <a:rPr sz="3450" b="1" i="1" dirty="0">
                <a:solidFill>
                  <a:srgbClr val="FF2600"/>
                </a:solidFill>
                <a:latin typeface="Arial"/>
                <a:cs typeface="Arial"/>
              </a:rPr>
              <a:t>sport.properties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3450" b="1" i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859" y="3139036"/>
            <a:ext cx="393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applicationContext.xml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3662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55" dirty="0">
                <a:latin typeface="Times New Roman"/>
                <a:cs typeface="Times New Roman"/>
              </a:rPr>
              <a:t>Code</a:t>
            </a:r>
            <a:r>
              <a:rPr sz="6500" spc="-140" dirty="0">
                <a:latin typeface="Times New Roman"/>
                <a:cs typeface="Times New Roman"/>
              </a:rPr>
              <a:t> </a:t>
            </a:r>
            <a:r>
              <a:rPr sz="6500" spc="305" dirty="0">
                <a:latin typeface="Times New Roman"/>
                <a:cs typeface="Times New Roman"/>
              </a:rPr>
              <a:t>Demo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4803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358925"/>
            <a:ext cx="67652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521710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MyApp.java</a:t>
            </a:r>
            <a:r>
              <a:rPr sz="4250" spc="15" dirty="0">
                <a:latin typeface="Palatino Linotype"/>
                <a:cs typeface="Palatino Linotype"/>
              </a:rPr>
              <a:t>:	main</a:t>
            </a:r>
            <a:r>
              <a:rPr sz="4250" spc="-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63218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510722"/>
            <a:ext cx="48494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15" dirty="0">
                <a:latin typeface="Palatino Linotype"/>
                <a:cs typeface="Palatino Linotype"/>
              </a:rPr>
              <a:t>BaseballCoach.java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578398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5662519"/>
            <a:ext cx="90989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15" dirty="0">
                <a:latin typeface="Palatino Linotype"/>
                <a:cs typeface="Palatino Linotype"/>
              </a:rPr>
              <a:t>Coach.java</a:t>
            </a:r>
            <a:r>
              <a:rPr sz="4250" spc="15" dirty="0">
                <a:latin typeface="Palatino Linotype"/>
                <a:cs typeface="Palatino Linotype"/>
              </a:rPr>
              <a:t>: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interface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after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refactoring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693577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932" y="6814317"/>
            <a:ext cx="40938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-455" dirty="0">
                <a:latin typeface="Palatino Linotype"/>
                <a:cs typeface="Palatino Linotype"/>
              </a:rPr>
              <a:t>T</a:t>
            </a:r>
            <a:r>
              <a:rPr sz="4250" b="1" spc="15" dirty="0">
                <a:latin typeface="Palatino Linotype"/>
                <a:cs typeface="Palatino Linotype"/>
              </a:rPr>
              <a:t>ra</a:t>
            </a:r>
            <a:r>
              <a:rPr sz="4250" b="1" spc="10" dirty="0">
                <a:latin typeface="Palatino Linotype"/>
                <a:cs typeface="Palatino Linotype"/>
              </a:rPr>
              <a:t>ck</a:t>
            </a:r>
            <a:r>
              <a:rPr sz="4250" b="1" spc="20" dirty="0">
                <a:latin typeface="Palatino Linotype"/>
                <a:cs typeface="Palatino Linotype"/>
              </a:rPr>
              <a:t>Coa</a:t>
            </a:r>
            <a:r>
              <a:rPr sz="4250" b="1" spc="10" dirty="0">
                <a:latin typeface="Palatino Linotype"/>
                <a:cs typeface="Palatino Linotype"/>
              </a:rPr>
              <a:t>ch</a:t>
            </a:r>
            <a:r>
              <a:rPr sz="4250" b="1" spc="15" dirty="0">
                <a:latin typeface="Palatino Linotype"/>
                <a:cs typeface="Palatino Linotype"/>
              </a:rPr>
              <a:t>.java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611600" cy="755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spc="215" dirty="0"/>
              <a:t>Ste</a:t>
            </a:r>
            <a:r>
              <a:rPr sz="4800" spc="440" dirty="0"/>
              <a:t>p</a:t>
            </a:r>
            <a:r>
              <a:rPr sz="4800" spc="-75" dirty="0"/>
              <a:t> </a:t>
            </a:r>
            <a:r>
              <a:rPr sz="4800" spc="-120" dirty="0"/>
              <a:t>3</a:t>
            </a:r>
            <a:r>
              <a:rPr sz="4800" spc="10" dirty="0"/>
              <a:t>:</a:t>
            </a:r>
            <a:r>
              <a:rPr sz="4800" spc="-430" dirty="0"/>
              <a:t> </a:t>
            </a:r>
            <a:r>
              <a:rPr sz="4800" spc="135" dirty="0"/>
              <a:t>Referenc</a:t>
            </a:r>
            <a:r>
              <a:rPr sz="4800" spc="250" dirty="0"/>
              <a:t>e</a:t>
            </a:r>
            <a:r>
              <a:rPr sz="4800" spc="-725" dirty="0"/>
              <a:t> </a:t>
            </a:r>
            <a:r>
              <a:rPr sz="4800" spc="-765" dirty="0"/>
              <a:t>V</a:t>
            </a:r>
            <a:r>
              <a:rPr sz="4800" spc="150" dirty="0"/>
              <a:t>alue</a:t>
            </a:r>
            <a:r>
              <a:rPr sz="4800" spc="250" dirty="0"/>
              <a:t>s</a:t>
            </a:r>
            <a:r>
              <a:rPr sz="4800" spc="-75" dirty="0"/>
              <a:t> </a:t>
            </a:r>
            <a:r>
              <a:rPr sz="4800" spc="50" dirty="0"/>
              <a:t>fro</a:t>
            </a:r>
            <a:r>
              <a:rPr sz="4800" spc="360" dirty="0"/>
              <a:t>m</a:t>
            </a:r>
            <a:r>
              <a:rPr sz="4800" spc="-75" dirty="0"/>
              <a:t> </a:t>
            </a:r>
            <a:r>
              <a:rPr sz="4800" spc="110" dirty="0"/>
              <a:t>Propertie</a:t>
            </a:r>
            <a:r>
              <a:rPr sz="4800" spc="210" dirty="0"/>
              <a:t>s</a:t>
            </a:r>
            <a:r>
              <a:rPr sz="4800" spc="-75" dirty="0"/>
              <a:t> </a:t>
            </a:r>
            <a:r>
              <a:rPr sz="4800" spc="125" dirty="0"/>
              <a:t>F</a:t>
            </a:r>
            <a:r>
              <a:rPr sz="4800" spc="155" dirty="0"/>
              <a:t>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81119" y="2831607"/>
            <a:ext cx="18288000" cy="6952615"/>
            <a:chOff x="1381119" y="2831607"/>
            <a:chExt cx="18288000" cy="6952615"/>
          </a:xfrm>
        </p:grpSpPr>
        <p:sp>
          <p:nvSpPr>
            <p:cNvPr id="4" name="object 4"/>
            <p:cNvSpPr/>
            <p:nvPr/>
          </p:nvSpPr>
          <p:spPr>
            <a:xfrm>
              <a:off x="1559124" y="2946786"/>
              <a:ext cx="16986250" cy="4631055"/>
            </a:xfrm>
            <a:custGeom>
              <a:avLst/>
              <a:gdLst/>
              <a:ahLst/>
              <a:cxnLst/>
              <a:rect l="l" t="t" r="r" b="b"/>
              <a:pathLst>
                <a:path w="16986250" h="4631055">
                  <a:moveTo>
                    <a:pt x="0" y="0"/>
                  </a:moveTo>
                  <a:lnTo>
                    <a:pt x="16985850" y="0"/>
                  </a:lnTo>
                  <a:lnTo>
                    <a:pt x="16985850" y="4630749"/>
                  </a:lnTo>
                  <a:lnTo>
                    <a:pt x="0" y="4630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119" y="2831607"/>
              <a:ext cx="17341859" cy="50914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06751" y="7205390"/>
              <a:ext cx="9084310" cy="2233295"/>
            </a:xfrm>
            <a:custGeom>
              <a:avLst/>
              <a:gdLst/>
              <a:ahLst/>
              <a:cxnLst/>
              <a:rect l="l" t="t" r="r" b="b"/>
              <a:pathLst>
                <a:path w="9084310" h="2233295">
                  <a:moveTo>
                    <a:pt x="0" y="0"/>
                  </a:moveTo>
                  <a:lnTo>
                    <a:pt x="9084141" y="0"/>
                  </a:lnTo>
                  <a:lnTo>
                    <a:pt x="9084141" y="2232916"/>
                  </a:lnTo>
                  <a:lnTo>
                    <a:pt x="0" y="2232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8747" y="7090210"/>
              <a:ext cx="9440153" cy="26936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26520" y="2353720"/>
            <a:ext cx="393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applicationContext.xml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10" y="3505517"/>
            <a:ext cx="16931005" cy="53384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89255" marR="5972810" indent="-377190">
              <a:lnSpc>
                <a:spcPts val="4120"/>
              </a:lnSpc>
              <a:spcBef>
                <a:spcPts val="265"/>
              </a:spcBef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"myCricketCoach" </a:t>
            </a:r>
            <a:r>
              <a:rPr sz="34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"com.luv2code.springdemo.CricketCoach"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 dirty="0">
              <a:latin typeface="Arial"/>
              <a:cs typeface="Arial"/>
            </a:endParaRPr>
          </a:p>
          <a:p>
            <a:pPr marL="389255">
              <a:lnSpc>
                <a:spcPts val="3979"/>
              </a:lnSpc>
            </a:pPr>
            <a:r>
              <a:rPr sz="3450" spc="10" dirty="0">
                <a:solidFill>
                  <a:srgbClr val="009193"/>
                </a:solidFill>
                <a:latin typeface="Arial MT"/>
                <a:cs typeface="Arial MT"/>
              </a:rPr>
              <a:t>…</a:t>
            </a:r>
            <a:endParaRPr sz="3450" dirty="0">
              <a:latin typeface="Arial MT"/>
              <a:cs typeface="Arial MT"/>
            </a:endParaRPr>
          </a:p>
          <a:p>
            <a:pPr marL="389255">
              <a:lnSpc>
                <a:spcPts val="412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3450" b="1" spc="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"emailAddress"</a:t>
            </a:r>
            <a:r>
              <a:rPr sz="3450" b="1" i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"${</a:t>
            </a:r>
            <a:r>
              <a:rPr sz="3450" b="1" i="1" dirty="0">
                <a:latin typeface="Arial"/>
                <a:cs typeface="Arial"/>
              </a:rPr>
              <a:t>foo.email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}"</a:t>
            </a:r>
            <a:r>
              <a:rPr sz="3450" b="1" i="1" spc="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 dirty="0">
              <a:latin typeface="Arial"/>
              <a:cs typeface="Arial"/>
            </a:endParaRPr>
          </a:p>
          <a:p>
            <a:pPr marL="389255">
              <a:lnSpc>
                <a:spcPts val="413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3450" b="1" spc="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"team"</a:t>
            </a:r>
            <a:r>
              <a:rPr sz="34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"${</a:t>
            </a:r>
            <a:r>
              <a:rPr sz="3450" b="1" i="1" dirty="0">
                <a:latin typeface="Arial"/>
                <a:cs typeface="Arial"/>
              </a:rPr>
              <a:t>foo.team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}"</a:t>
            </a:r>
            <a:r>
              <a:rPr sz="34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75"/>
              </a:spcBef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 dirty="0">
              <a:latin typeface="Arial"/>
              <a:cs typeface="Arial"/>
            </a:endParaRPr>
          </a:p>
          <a:p>
            <a:pPr marL="8483600" marR="5080">
              <a:lnSpc>
                <a:spcPts val="4120"/>
              </a:lnSpc>
              <a:spcBef>
                <a:spcPts val="2625"/>
              </a:spcBef>
            </a:pPr>
            <a:r>
              <a:rPr sz="3450" b="1" dirty="0">
                <a:latin typeface="Arial"/>
                <a:cs typeface="Arial"/>
                <a:hlinkClick r:id="rId4"/>
              </a:rPr>
              <a:t>foo.</a:t>
            </a:r>
            <a:r>
              <a:rPr sz="3450" b="1" spc="5" dirty="0">
                <a:latin typeface="Arial"/>
                <a:cs typeface="Arial"/>
                <a:hlinkClick r:id="rId4"/>
              </a:rPr>
              <a:t>ema</a:t>
            </a:r>
            <a:r>
              <a:rPr sz="3450" b="1" spc="-5" dirty="0">
                <a:latin typeface="Arial"/>
                <a:cs typeface="Arial"/>
                <a:hlinkClick r:id="rId4"/>
              </a:rPr>
              <a:t>il</a:t>
            </a:r>
            <a:r>
              <a:rPr sz="3450" b="1" spc="5" dirty="0">
                <a:latin typeface="Arial"/>
                <a:cs typeface="Arial"/>
                <a:hlinkClick r:id="rId4"/>
              </a:rPr>
              <a:t>=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  <a:hlinkClick r:id="rId5"/>
              </a:rPr>
              <a:t>myeasycoach@luv2code.com </a:t>
            </a:r>
            <a:r>
              <a:rPr sz="3450" b="1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foo.team=</a:t>
            </a:r>
            <a:r>
              <a:rPr sz="3450" b="1" dirty="0">
                <a:solidFill>
                  <a:srgbClr val="0433FF"/>
                </a:solidFill>
                <a:latin typeface="Arial"/>
                <a:cs typeface="Arial"/>
              </a:rPr>
              <a:t>Royal Challengers 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Bangalore</a:t>
            </a:r>
            <a:endParaRPr sz="3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7532" y="4221480"/>
            <a:ext cx="10709036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35"/>
              </a:spcBef>
            </a:pPr>
            <a:r>
              <a:rPr spc="-125" dirty="0"/>
              <a:t>Bean</a:t>
            </a:r>
            <a:r>
              <a:rPr spc="-450" dirty="0"/>
              <a:t> </a:t>
            </a:r>
            <a:r>
              <a:rPr spc="-170" dirty="0"/>
              <a:t>Scopes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6704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5" dirty="0">
                <a:latin typeface="Palatino Linotype"/>
                <a:cs typeface="Palatino Linotype"/>
              </a:rPr>
              <a:t>Bean</a:t>
            </a:r>
            <a:r>
              <a:rPr sz="6500" spc="-145" dirty="0">
                <a:latin typeface="Palatino Linotype"/>
                <a:cs typeface="Palatino Linotype"/>
              </a:rPr>
              <a:t> </a:t>
            </a:r>
            <a:r>
              <a:rPr sz="6500" spc="-80" dirty="0">
                <a:latin typeface="Palatino Linotype"/>
                <a:cs typeface="Palatino Linotype"/>
              </a:rPr>
              <a:t>Scopes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290895"/>
            <a:ext cx="94176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Scope</a:t>
            </a:r>
            <a:r>
              <a:rPr sz="4250" dirty="0">
                <a:latin typeface="Palatino Linotype"/>
                <a:cs typeface="Palatino Linotype"/>
              </a:rPr>
              <a:t> refers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lifecycle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427617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4154712"/>
            <a:ext cx="71405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How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long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does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live?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613999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6018529"/>
            <a:ext cx="808418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How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instances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created?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034" y="800380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7932" y="7882347"/>
            <a:ext cx="59302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How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shared?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2017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5" dirty="0">
                <a:latin typeface="Palatino Linotype"/>
                <a:cs typeface="Palatino Linotype"/>
              </a:rPr>
              <a:t>Defaul</a:t>
            </a:r>
            <a:r>
              <a:rPr sz="6500" dirty="0">
                <a:latin typeface="Palatino Linotype"/>
                <a:cs typeface="Palatino Linotype"/>
              </a:rPr>
              <a:t>t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20" dirty="0">
                <a:latin typeface="Palatino Linotype"/>
                <a:cs typeface="Palatino Linotype"/>
              </a:rPr>
              <a:t>Scope</a:t>
            </a:r>
            <a:r>
              <a:rPr sz="6500" spc="50" dirty="0">
                <a:latin typeface="Palatino Linotype"/>
                <a:cs typeface="Palatino Linotype"/>
              </a:rPr>
              <a:t>:</a:t>
            </a:r>
            <a:r>
              <a:rPr sz="6500" spc="-430" dirty="0">
                <a:latin typeface="Palatino Linotype"/>
                <a:cs typeface="Palatino Linotype"/>
              </a:rPr>
              <a:t> </a:t>
            </a:r>
            <a:r>
              <a:rPr sz="6500" spc="-80" dirty="0">
                <a:latin typeface="Palatino Linotype"/>
                <a:cs typeface="Palatino Linotype"/>
              </a:rPr>
              <a:t>Singleton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21235" y="3292289"/>
            <a:ext cx="13440410" cy="5458460"/>
            <a:chOff x="2321235" y="3292289"/>
            <a:chExt cx="13440410" cy="5458460"/>
          </a:xfrm>
        </p:grpSpPr>
        <p:sp>
          <p:nvSpPr>
            <p:cNvPr id="4" name="object 4"/>
            <p:cNvSpPr/>
            <p:nvPr/>
          </p:nvSpPr>
          <p:spPr>
            <a:xfrm>
              <a:off x="2499240" y="3407469"/>
              <a:ext cx="13084810" cy="4997450"/>
            </a:xfrm>
            <a:custGeom>
              <a:avLst/>
              <a:gdLst/>
              <a:ahLst/>
              <a:cxnLst/>
              <a:rect l="l" t="t" r="r" b="b"/>
              <a:pathLst>
                <a:path w="13084810" h="4997450">
                  <a:moveTo>
                    <a:pt x="0" y="0"/>
                  </a:moveTo>
                  <a:lnTo>
                    <a:pt x="13084348" y="0"/>
                  </a:lnTo>
                  <a:lnTo>
                    <a:pt x="13084348" y="4997230"/>
                  </a:lnTo>
                  <a:lnTo>
                    <a:pt x="0" y="4997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1235" y="3292289"/>
              <a:ext cx="13440365" cy="54579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52666" y="3453162"/>
            <a:ext cx="12821285" cy="4879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spc="-3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spc="5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r>
              <a:rPr sz="3950" b="1" spc="-25" dirty="0">
                <a:solidFill>
                  <a:srgbClr val="932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129665" marR="5080" indent="-558800">
              <a:lnSpc>
                <a:spcPct val="100899"/>
              </a:lnSpc>
              <a:tabLst>
                <a:tab pos="2316480" algn="l"/>
              </a:tabLst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	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"myCoach" </a:t>
            </a:r>
            <a:r>
              <a:rPr sz="3950" b="1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3950" b="1" spc="-5" dirty="0">
                <a:latin typeface="Arial"/>
                <a:cs typeface="Arial"/>
              </a:rPr>
              <a:t>=</a:t>
            </a:r>
            <a:r>
              <a:rPr sz="3950" b="1" i="1" spc="-5" dirty="0">
                <a:solidFill>
                  <a:srgbClr val="3933FF"/>
                </a:solidFill>
                <a:latin typeface="Arial"/>
                <a:cs typeface="Arial"/>
              </a:rPr>
              <a:t>"com.luv2code.springdemo.TrackCoach"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 marL="1520190">
              <a:lnSpc>
                <a:spcPct val="100000"/>
              </a:lnSpc>
              <a:spcBef>
                <a:spcPts val="40"/>
              </a:spcBef>
            </a:pPr>
            <a:r>
              <a:rPr sz="3950" b="1" spc="5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endParaRPr sz="3950">
              <a:latin typeface="Arial"/>
              <a:cs typeface="Arial"/>
            </a:endParaRPr>
          </a:p>
          <a:p>
            <a:pPr marL="570865">
              <a:lnSpc>
                <a:spcPct val="100000"/>
              </a:lnSpc>
              <a:spcBef>
                <a:spcPts val="4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7311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0" dirty="0">
                <a:latin typeface="Palatino Linotype"/>
                <a:cs typeface="Palatino Linotype"/>
              </a:rPr>
              <a:t>What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60" dirty="0">
                <a:latin typeface="Palatino Linotype"/>
                <a:cs typeface="Palatino Linotype"/>
              </a:rPr>
              <a:t>Is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135" dirty="0">
                <a:latin typeface="Palatino Linotype"/>
                <a:cs typeface="Palatino Linotype"/>
              </a:rPr>
              <a:t>a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85" dirty="0">
                <a:latin typeface="Palatino Linotype"/>
                <a:cs typeface="Palatino Linotype"/>
              </a:rPr>
              <a:t>Singleton?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76836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646905"/>
            <a:ext cx="1580578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Container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only one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instance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default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63218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510722"/>
            <a:ext cx="54984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5" dirty="0">
                <a:latin typeface="Palatino Linotype"/>
                <a:cs typeface="Palatino Linotype"/>
              </a:rPr>
              <a:t>It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cached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memory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49600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374539"/>
            <a:ext cx="59099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All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requests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0869" y="764779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68" y="7526337"/>
            <a:ext cx="122326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dirty="0">
                <a:latin typeface="Palatino Linotype"/>
                <a:cs typeface="Palatino Linotype"/>
              </a:rPr>
              <a:t> return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SHARED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reference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SAME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91664" y="2683588"/>
            <a:ext cx="6817593" cy="5486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6549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00" dirty="0">
                <a:latin typeface="Palatino Linotype"/>
                <a:cs typeface="Palatino Linotype"/>
              </a:rPr>
              <a:t>What</a:t>
            </a:r>
            <a:r>
              <a:rPr sz="6500" spc="-100" dirty="0">
                <a:latin typeface="Palatino Linotype"/>
                <a:cs typeface="Palatino Linotype"/>
              </a:rPr>
              <a:t> </a:t>
            </a:r>
            <a:r>
              <a:rPr sz="6500" spc="-175" dirty="0">
                <a:latin typeface="Palatino Linotype"/>
                <a:cs typeface="Palatino Linotype"/>
              </a:rPr>
              <a:t>is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135" dirty="0">
                <a:latin typeface="Palatino Linotype"/>
                <a:cs typeface="Palatino Linotype"/>
              </a:rPr>
              <a:t>a</a:t>
            </a:r>
            <a:r>
              <a:rPr sz="6500" spc="-100" dirty="0">
                <a:latin typeface="Palatino Linotype"/>
                <a:cs typeface="Palatino Linotype"/>
              </a:rPr>
              <a:t> </a:t>
            </a:r>
            <a:r>
              <a:rPr sz="6500" spc="-85" dirty="0">
                <a:latin typeface="Palatino Linotype"/>
                <a:cs typeface="Palatino Linotype"/>
              </a:rPr>
              <a:t>Singleton?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91026" y="4741081"/>
            <a:ext cx="270573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45" dirty="0">
                <a:solidFill>
                  <a:srgbClr val="FFFFFF"/>
                </a:solidFill>
                <a:latin typeface="Palatino Linotype"/>
                <a:cs typeface="Palatino Linotype"/>
              </a:rPr>
              <a:t>TrackCoach</a:t>
            </a:r>
            <a:endParaRPr sz="395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3165" y="3171063"/>
            <a:ext cx="10906125" cy="4180840"/>
            <a:chOff x="663165" y="3171063"/>
            <a:chExt cx="10906125" cy="4180840"/>
          </a:xfrm>
        </p:grpSpPr>
        <p:sp>
          <p:nvSpPr>
            <p:cNvPr id="6" name="object 6"/>
            <p:cNvSpPr/>
            <p:nvPr/>
          </p:nvSpPr>
          <p:spPr>
            <a:xfrm>
              <a:off x="841170" y="3286243"/>
              <a:ext cx="10549890" cy="3719829"/>
            </a:xfrm>
            <a:custGeom>
              <a:avLst/>
              <a:gdLst/>
              <a:ahLst/>
              <a:cxnLst/>
              <a:rect l="l" t="t" r="r" b="b"/>
              <a:pathLst>
                <a:path w="10549890" h="3719829">
                  <a:moveTo>
                    <a:pt x="0" y="0"/>
                  </a:moveTo>
                  <a:lnTo>
                    <a:pt x="10549582" y="0"/>
                  </a:lnTo>
                  <a:lnTo>
                    <a:pt x="10549582" y="3719782"/>
                  </a:lnTo>
                  <a:lnTo>
                    <a:pt x="0" y="371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165" y="3171063"/>
              <a:ext cx="10905594" cy="418050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98267" y="3725406"/>
            <a:ext cx="996061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latin typeface="Arial"/>
                <a:cs typeface="Arial"/>
              </a:rPr>
              <a:t>Coach</a:t>
            </a:r>
            <a:r>
              <a:rPr sz="2600" b="1" spc="10" dirty="0"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7E504F"/>
                </a:solidFill>
                <a:latin typeface="Arial"/>
                <a:cs typeface="Arial"/>
              </a:rPr>
              <a:t>theCoach</a:t>
            </a:r>
            <a:r>
              <a:rPr sz="2600" b="1" spc="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latin typeface="Arial"/>
                <a:cs typeface="Arial"/>
              </a:rPr>
              <a:t>=</a:t>
            </a:r>
            <a:r>
              <a:rPr sz="2600" b="1" spc="15" dirty="0"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7E504F"/>
                </a:solidFill>
                <a:latin typeface="Arial"/>
                <a:cs typeface="Arial"/>
              </a:rPr>
              <a:t>context</a:t>
            </a:r>
            <a:r>
              <a:rPr sz="2600" b="1" spc="15" dirty="0">
                <a:latin typeface="Arial"/>
                <a:cs typeface="Arial"/>
              </a:rPr>
              <a:t>.getBean(</a:t>
            </a:r>
            <a:r>
              <a:rPr sz="2600" b="1" spc="15" dirty="0">
                <a:solidFill>
                  <a:srgbClr val="3933FF"/>
                </a:solidFill>
                <a:latin typeface="Arial"/>
                <a:cs typeface="Arial"/>
              </a:rPr>
              <a:t>"myCoach"</a:t>
            </a:r>
            <a:r>
              <a:rPr sz="2600" b="1" spc="15" dirty="0">
                <a:latin typeface="Arial"/>
                <a:cs typeface="Arial"/>
              </a:rPr>
              <a:t>, Coach.</a:t>
            </a:r>
            <a:r>
              <a:rPr sz="2600" b="1" spc="1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600" b="1" spc="15" dirty="0">
                <a:latin typeface="Arial"/>
                <a:cs typeface="Arial"/>
              </a:rPr>
              <a:t>);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8267" y="4919086"/>
            <a:ext cx="3048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5" dirty="0">
                <a:latin typeface="Arial"/>
                <a:cs typeface="Arial"/>
              </a:rPr>
              <a:t>...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8267" y="6112767"/>
            <a:ext cx="103327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latin typeface="Arial"/>
                <a:cs typeface="Arial"/>
              </a:rPr>
              <a:t>Coach </a:t>
            </a:r>
            <a:r>
              <a:rPr sz="2600" b="1" spc="20" dirty="0">
                <a:solidFill>
                  <a:srgbClr val="7E504F"/>
                </a:solidFill>
                <a:latin typeface="Arial"/>
                <a:cs typeface="Arial"/>
              </a:rPr>
              <a:t>alphaCoach</a:t>
            </a:r>
            <a:r>
              <a:rPr sz="2600" b="1" spc="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latin typeface="Arial"/>
                <a:cs typeface="Arial"/>
              </a:rPr>
              <a:t>= </a:t>
            </a:r>
            <a:r>
              <a:rPr sz="2600" b="1" spc="15" dirty="0">
                <a:solidFill>
                  <a:srgbClr val="7E504F"/>
                </a:solidFill>
                <a:latin typeface="Arial"/>
                <a:cs typeface="Arial"/>
              </a:rPr>
              <a:t>context</a:t>
            </a:r>
            <a:r>
              <a:rPr sz="2600" b="1" spc="15" dirty="0">
                <a:latin typeface="Arial"/>
                <a:cs typeface="Arial"/>
              </a:rPr>
              <a:t>.getBean(</a:t>
            </a:r>
            <a:r>
              <a:rPr sz="2600" b="1" spc="15" dirty="0">
                <a:solidFill>
                  <a:srgbClr val="3933FF"/>
                </a:solidFill>
                <a:latin typeface="Arial"/>
                <a:cs typeface="Arial"/>
              </a:rPr>
              <a:t>"myCoach"</a:t>
            </a:r>
            <a:r>
              <a:rPr sz="2600" b="1" spc="15" dirty="0">
                <a:latin typeface="Arial"/>
                <a:cs typeface="Arial"/>
              </a:rPr>
              <a:t>, Coach.</a:t>
            </a:r>
            <a:r>
              <a:rPr sz="2600" b="1" spc="1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600" b="1" spc="15" dirty="0">
                <a:latin typeface="Arial"/>
                <a:cs typeface="Arial"/>
              </a:rPr>
              <a:t>);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646043" y="4083886"/>
            <a:ext cx="2617470" cy="2213610"/>
            <a:chOff x="11646043" y="4083886"/>
            <a:chExt cx="2617470" cy="22136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6043" y="4083886"/>
              <a:ext cx="2569743" cy="5790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5262" y="5495537"/>
              <a:ext cx="2428250" cy="8016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5431856" y="1516049"/>
            <a:ext cx="21475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5" dirty="0">
                <a:latin typeface="Arial"/>
                <a:cs typeface="Arial"/>
              </a:rPr>
              <a:t>S</a:t>
            </a:r>
            <a:r>
              <a:rPr sz="5250" b="1" spc="10" dirty="0">
                <a:latin typeface="Arial"/>
                <a:cs typeface="Arial"/>
              </a:rPr>
              <a:t>pr</a:t>
            </a:r>
            <a:r>
              <a:rPr sz="5250" b="1" spc="5" dirty="0">
                <a:latin typeface="Arial"/>
                <a:cs typeface="Arial"/>
              </a:rPr>
              <a:t>in</a:t>
            </a:r>
            <a:r>
              <a:rPr sz="5250" b="1" spc="15" dirty="0">
                <a:latin typeface="Arial"/>
                <a:cs typeface="Arial"/>
              </a:rPr>
              <a:t>g</a:t>
            </a:r>
            <a:endParaRPr sz="5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9C6B838-DD23-F7DE-E8D7-0C04E23229C0}"/>
              </a:ext>
            </a:extLst>
          </p:cNvPr>
          <p:cNvSpPr/>
          <p:nvPr/>
        </p:nvSpPr>
        <p:spPr>
          <a:xfrm>
            <a:off x="1345508" y="2539189"/>
            <a:ext cx="17650489" cy="6950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5766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30" dirty="0">
                <a:latin typeface="Palatino Linotype"/>
                <a:cs typeface="Palatino Linotype"/>
              </a:rPr>
              <a:t>Additional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-40" dirty="0">
                <a:latin typeface="Palatino Linotype"/>
                <a:cs typeface="Palatino Linotype"/>
              </a:rPr>
              <a:t>Spring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15" dirty="0">
                <a:latin typeface="Palatino Linotype"/>
                <a:cs typeface="Palatino Linotype"/>
              </a:rPr>
              <a:t>Bean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-80" dirty="0">
                <a:latin typeface="Palatino Linotype"/>
                <a:cs typeface="Palatino Linotype"/>
              </a:rPr>
              <a:t>Scopes</a:t>
            </a:r>
            <a:endParaRPr sz="6500" dirty="0">
              <a:latin typeface="Palatino Linotype"/>
              <a:cs typeface="Palatino Linotype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45508" y="2539189"/>
          <a:ext cx="17639665" cy="69507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6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58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20"/>
                        </a:spcBef>
                      </a:pPr>
                      <a:r>
                        <a:rPr sz="3450" b="1" spc="5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464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F3F1DF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20"/>
                        </a:spcBef>
                      </a:pPr>
                      <a:r>
                        <a:rPr sz="3450" b="1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4640" marB="0">
                    <a:lnL w="12700">
                      <a:solidFill>
                        <a:srgbClr val="F3F1DF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46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singleton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Create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single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shared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instance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bean.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Default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scope.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29845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46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prototype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146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Creates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new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bean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instance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each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container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request.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29146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464"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request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527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2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Scoped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HTTP</a:t>
                      </a:r>
                      <a:r>
                        <a:rPr sz="345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request.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apps.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29527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4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5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session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908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Scoped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to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an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HTTP</a:t>
                      </a:r>
                      <a:r>
                        <a:rPr sz="345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session.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apps.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29908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84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05"/>
                        </a:spcBef>
                      </a:pPr>
                      <a:r>
                        <a:rPr sz="3450" b="1" dirty="0">
                          <a:latin typeface="Arial"/>
                          <a:cs typeface="Arial"/>
                        </a:rPr>
                        <a:t>global-session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29273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0555" marR="625475" indent="-5078730">
                        <a:lnSpc>
                          <a:spcPts val="3960"/>
                        </a:lnSpc>
                        <a:spcBef>
                          <a:spcPts val="61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Scoped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to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global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HTTP</a:t>
                      </a:r>
                      <a:r>
                        <a:rPr sz="345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session.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Only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used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web </a:t>
                      </a:r>
                      <a:r>
                        <a:rPr sz="3450" spc="-94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apps.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1350744" y="2544425"/>
            <a:ext cx="17640300" cy="1158875"/>
            <a:chOff x="1350744" y="2544425"/>
            <a:chExt cx="17640300" cy="11588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744" y="2544425"/>
              <a:ext cx="17640028" cy="1158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5974" y="2942318"/>
              <a:ext cx="1340273" cy="46071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38915" y="2942318"/>
              <a:ext cx="2408303" cy="46071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1377" y="4104587"/>
            <a:ext cx="1968526" cy="4607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52667" y="4104587"/>
            <a:ext cx="11549386" cy="46071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50744" y="4861352"/>
            <a:ext cx="17640300" cy="1158875"/>
            <a:chOff x="1350744" y="4861352"/>
            <a:chExt cx="17640300" cy="1158875"/>
          </a:xfrm>
        </p:grpSpPr>
        <p:sp>
          <p:nvSpPr>
            <p:cNvPr id="11" name="object 11"/>
            <p:cNvSpPr/>
            <p:nvPr/>
          </p:nvSpPr>
          <p:spPr>
            <a:xfrm>
              <a:off x="1350733" y="4861362"/>
              <a:ext cx="17640300" cy="1158875"/>
            </a:xfrm>
            <a:custGeom>
              <a:avLst/>
              <a:gdLst/>
              <a:ahLst/>
              <a:cxnLst/>
              <a:rect l="l" t="t" r="r" b="b"/>
              <a:pathLst>
                <a:path w="17640300" h="1158875">
                  <a:moveTo>
                    <a:pt x="17640034" y="0"/>
                  </a:moveTo>
                  <a:lnTo>
                    <a:pt x="5136781" y="0"/>
                  </a:lnTo>
                  <a:lnTo>
                    <a:pt x="0" y="0"/>
                  </a:lnTo>
                  <a:lnTo>
                    <a:pt x="0" y="1158455"/>
                  </a:lnTo>
                  <a:lnTo>
                    <a:pt x="5136781" y="1158455"/>
                  </a:lnTo>
                  <a:lnTo>
                    <a:pt x="17640034" y="1158455"/>
                  </a:lnTo>
                  <a:lnTo>
                    <a:pt x="17640034" y="0"/>
                  </a:lnTo>
                  <a:close/>
                </a:path>
              </a:pathLst>
            </a:custGeom>
            <a:solidFill>
              <a:srgbClr val="EEEBE2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0435" y="5266855"/>
              <a:ext cx="2031351" cy="4502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4440" y="5256384"/>
              <a:ext cx="11036313" cy="46071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20323" y="6429123"/>
            <a:ext cx="1612516" cy="4502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46905" y="6418652"/>
            <a:ext cx="11360910" cy="460718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350744" y="7178279"/>
            <a:ext cx="17640300" cy="1158875"/>
            <a:chOff x="1350744" y="7178279"/>
            <a:chExt cx="17640300" cy="1158875"/>
          </a:xfrm>
        </p:grpSpPr>
        <p:sp>
          <p:nvSpPr>
            <p:cNvPr id="17" name="object 17"/>
            <p:cNvSpPr/>
            <p:nvPr/>
          </p:nvSpPr>
          <p:spPr>
            <a:xfrm>
              <a:off x="1350733" y="7178287"/>
              <a:ext cx="17640300" cy="1158875"/>
            </a:xfrm>
            <a:custGeom>
              <a:avLst/>
              <a:gdLst/>
              <a:ahLst/>
              <a:cxnLst/>
              <a:rect l="l" t="t" r="r" b="b"/>
              <a:pathLst>
                <a:path w="17640300" h="1158875">
                  <a:moveTo>
                    <a:pt x="17640034" y="0"/>
                  </a:moveTo>
                  <a:lnTo>
                    <a:pt x="5136781" y="0"/>
                  </a:lnTo>
                  <a:lnTo>
                    <a:pt x="0" y="0"/>
                  </a:lnTo>
                  <a:lnTo>
                    <a:pt x="0" y="1158468"/>
                  </a:lnTo>
                  <a:lnTo>
                    <a:pt x="5136781" y="1158468"/>
                  </a:lnTo>
                  <a:lnTo>
                    <a:pt x="17640034" y="1158468"/>
                  </a:lnTo>
                  <a:lnTo>
                    <a:pt x="17640034" y="0"/>
                  </a:lnTo>
                  <a:close/>
                </a:path>
              </a:pathLst>
            </a:custGeom>
            <a:solidFill>
              <a:srgbClr val="EEEBE2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8440" y="7580920"/>
              <a:ext cx="1654399" cy="3769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6435" y="7580920"/>
              <a:ext cx="11381852" cy="460718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66420" y="8732718"/>
            <a:ext cx="3088911" cy="46071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09731" y="8481417"/>
            <a:ext cx="11256201" cy="46071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188110" y="9067786"/>
            <a:ext cx="1078501" cy="37695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08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5" dirty="0">
                <a:latin typeface="Palatino Linotype"/>
                <a:cs typeface="Palatino Linotype"/>
              </a:rPr>
              <a:t>Prototype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20" dirty="0">
                <a:latin typeface="Palatino Linotype"/>
                <a:cs typeface="Palatino Linotype"/>
              </a:rPr>
              <a:t>Scope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30" dirty="0">
                <a:latin typeface="Palatino Linotype"/>
                <a:cs typeface="Palatino Linotype"/>
              </a:rPr>
              <a:t>Example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21235" y="3817668"/>
            <a:ext cx="13147040" cy="6065520"/>
            <a:chOff x="2321235" y="3817668"/>
            <a:chExt cx="13147040" cy="6065520"/>
          </a:xfrm>
        </p:grpSpPr>
        <p:sp>
          <p:nvSpPr>
            <p:cNvPr id="4" name="object 4"/>
            <p:cNvSpPr/>
            <p:nvPr/>
          </p:nvSpPr>
          <p:spPr>
            <a:xfrm>
              <a:off x="2499240" y="3932847"/>
              <a:ext cx="12791440" cy="5605145"/>
            </a:xfrm>
            <a:custGeom>
              <a:avLst/>
              <a:gdLst/>
              <a:ahLst/>
              <a:cxnLst/>
              <a:rect l="l" t="t" r="r" b="b"/>
              <a:pathLst>
                <a:path w="12791440" h="5605145">
                  <a:moveTo>
                    <a:pt x="0" y="0"/>
                  </a:moveTo>
                  <a:lnTo>
                    <a:pt x="12790838" y="0"/>
                  </a:lnTo>
                  <a:lnTo>
                    <a:pt x="12790838" y="5604541"/>
                  </a:lnTo>
                  <a:lnTo>
                    <a:pt x="0" y="5604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1235" y="3817668"/>
              <a:ext cx="13146845" cy="60652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52666" y="3976706"/>
            <a:ext cx="12527280" cy="5487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spc="-3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spc="5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r>
              <a:rPr sz="3950" b="1" spc="-25" dirty="0">
                <a:solidFill>
                  <a:srgbClr val="932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129665" marR="5080" indent="-558800">
              <a:lnSpc>
                <a:spcPct val="100899"/>
              </a:lnSpc>
              <a:tabLst>
                <a:tab pos="2316480" algn="l"/>
              </a:tabLst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	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"myCoach" </a:t>
            </a:r>
            <a:r>
              <a:rPr sz="3950" b="1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10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3950" b="1" spc="-10" dirty="0">
                <a:latin typeface="Arial"/>
                <a:cs typeface="Arial"/>
              </a:rPr>
              <a:t>=</a:t>
            </a:r>
            <a:r>
              <a:rPr sz="3950" b="1" i="1" spc="-10" dirty="0">
                <a:solidFill>
                  <a:srgbClr val="3933FF"/>
                </a:solidFill>
                <a:latin typeface="Arial"/>
                <a:cs typeface="Arial"/>
              </a:rPr>
              <a:t>"com.luv2code.springdemo.TrackCoach" </a:t>
            </a:r>
            <a:r>
              <a:rPr sz="3950" b="1" i="1" spc="-108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scope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"prototype"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 marL="1520190">
              <a:lnSpc>
                <a:spcPct val="100000"/>
              </a:lnSpc>
              <a:spcBef>
                <a:spcPts val="40"/>
              </a:spcBef>
            </a:pPr>
            <a:r>
              <a:rPr sz="3950" b="1" spc="5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endParaRPr sz="3950">
              <a:latin typeface="Arial"/>
              <a:cs typeface="Arial"/>
            </a:endParaRPr>
          </a:p>
          <a:p>
            <a:pPr marL="570865">
              <a:lnSpc>
                <a:spcPct val="100000"/>
              </a:lnSpc>
              <a:spcBef>
                <a:spcPts val="4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810" y="2103485"/>
            <a:ext cx="10569657" cy="10470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61810" y="2103485"/>
            <a:ext cx="10570210" cy="1047115"/>
          </a:xfrm>
          <a:prstGeom prst="rect">
            <a:avLst/>
          </a:prstGeom>
        </p:spPr>
        <p:txBody>
          <a:bodyPr vert="horz" wrap="square" lIns="0" tIns="233045" rIns="0" bIns="0" rtlCol="0">
            <a:spAutoFit/>
          </a:bodyPr>
          <a:lstStyle/>
          <a:p>
            <a:pPr marL="514350">
              <a:lnSpc>
                <a:spcPct val="100000"/>
              </a:lnSpc>
              <a:spcBef>
                <a:spcPts val="1835"/>
              </a:spcBef>
            </a:pP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Prototype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scope: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5324" y="3965370"/>
            <a:ext cx="6817593" cy="5486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08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5" dirty="0">
                <a:latin typeface="Palatino Linotype"/>
                <a:cs typeface="Palatino Linotype"/>
              </a:rPr>
              <a:t>Prototype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20" dirty="0">
                <a:latin typeface="Palatino Linotype"/>
                <a:cs typeface="Palatino Linotype"/>
              </a:rPr>
              <a:t>Scope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30" dirty="0">
                <a:latin typeface="Palatino Linotype"/>
                <a:cs typeface="Palatino Linotype"/>
              </a:rPr>
              <a:t>Example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17232" y="4688727"/>
            <a:ext cx="181228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5" dirty="0">
                <a:solidFill>
                  <a:srgbClr val="FFFFFF"/>
                </a:solidFill>
                <a:latin typeface="Palatino Linotype"/>
                <a:cs typeface="Palatino Linotype"/>
              </a:rPr>
              <a:t>TrackCoach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6829" y="4452846"/>
            <a:ext cx="10906125" cy="4180840"/>
            <a:chOff x="446829" y="4452846"/>
            <a:chExt cx="10906125" cy="4180840"/>
          </a:xfrm>
        </p:grpSpPr>
        <p:sp>
          <p:nvSpPr>
            <p:cNvPr id="6" name="object 6"/>
            <p:cNvSpPr/>
            <p:nvPr/>
          </p:nvSpPr>
          <p:spPr>
            <a:xfrm>
              <a:off x="624834" y="4568026"/>
              <a:ext cx="10549890" cy="3719829"/>
            </a:xfrm>
            <a:custGeom>
              <a:avLst/>
              <a:gdLst/>
              <a:ahLst/>
              <a:cxnLst/>
              <a:rect l="l" t="t" r="r" b="b"/>
              <a:pathLst>
                <a:path w="10549890" h="3719829">
                  <a:moveTo>
                    <a:pt x="0" y="0"/>
                  </a:moveTo>
                  <a:lnTo>
                    <a:pt x="10549579" y="0"/>
                  </a:lnTo>
                  <a:lnTo>
                    <a:pt x="10549579" y="3719782"/>
                  </a:lnTo>
                  <a:lnTo>
                    <a:pt x="0" y="37197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829" y="4452846"/>
              <a:ext cx="10905594" cy="418050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8378" y="5013325"/>
            <a:ext cx="9960610" cy="162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latin typeface="Arial"/>
                <a:cs typeface="Arial"/>
              </a:rPr>
              <a:t>Coach</a:t>
            </a:r>
            <a:r>
              <a:rPr sz="2600" b="1" spc="10" dirty="0">
                <a:latin typeface="Arial"/>
                <a:cs typeface="Arial"/>
              </a:rPr>
              <a:t> </a:t>
            </a:r>
            <a:r>
              <a:rPr sz="2600" b="1" spc="20" dirty="0">
                <a:solidFill>
                  <a:srgbClr val="7E504F"/>
                </a:solidFill>
                <a:latin typeface="Arial"/>
                <a:cs typeface="Arial"/>
              </a:rPr>
              <a:t>theCoach</a:t>
            </a:r>
            <a:r>
              <a:rPr sz="2600" b="1" spc="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latin typeface="Arial"/>
                <a:cs typeface="Arial"/>
              </a:rPr>
              <a:t>=</a:t>
            </a:r>
            <a:r>
              <a:rPr sz="2600" b="1" spc="15" dirty="0">
                <a:latin typeface="Arial"/>
                <a:cs typeface="Arial"/>
              </a:rPr>
              <a:t> </a:t>
            </a:r>
            <a:r>
              <a:rPr sz="2600" b="1" spc="15" dirty="0">
                <a:solidFill>
                  <a:srgbClr val="7E504F"/>
                </a:solidFill>
                <a:latin typeface="Arial"/>
                <a:cs typeface="Arial"/>
              </a:rPr>
              <a:t>context</a:t>
            </a:r>
            <a:r>
              <a:rPr sz="2600" b="1" spc="15" dirty="0">
                <a:latin typeface="Arial"/>
                <a:cs typeface="Arial"/>
              </a:rPr>
              <a:t>.getBean(</a:t>
            </a:r>
            <a:r>
              <a:rPr sz="2600" b="1" spc="15" dirty="0">
                <a:solidFill>
                  <a:srgbClr val="3933FF"/>
                </a:solidFill>
                <a:latin typeface="Arial"/>
                <a:cs typeface="Arial"/>
              </a:rPr>
              <a:t>"myCoach"</a:t>
            </a:r>
            <a:r>
              <a:rPr sz="2600" b="1" spc="15" dirty="0">
                <a:latin typeface="Arial"/>
                <a:cs typeface="Arial"/>
              </a:rPr>
              <a:t>, Coach.</a:t>
            </a:r>
            <a:r>
              <a:rPr sz="2600" b="1" spc="1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600" b="1" spc="15" dirty="0">
                <a:latin typeface="Arial"/>
                <a:cs typeface="Arial"/>
              </a:rPr>
              <a:t>);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600" b="1" spc="5" dirty="0">
                <a:latin typeface="Arial"/>
                <a:cs typeface="Arial"/>
              </a:rPr>
              <a:t>...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378" y="7400687"/>
            <a:ext cx="103327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latin typeface="Arial"/>
                <a:cs typeface="Arial"/>
              </a:rPr>
              <a:t>Coach </a:t>
            </a:r>
            <a:r>
              <a:rPr sz="2600" b="1" spc="20" dirty="0">
                <a:solidFill>
                  <a:srgbClr val="7E504F"/>
                </a:solidFill>
                <a:latin typeface="Arial"/>
                <a:cs typeface="Arial"/>
              </a:rPr>
              <a:t>alphaCoach</a:t>
            </a:r>
            <a:r>
              <a:rPr sz="2600" b="1" spc="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600" b="1" spc="20" dirty="0">
                <a:latin typeface="Arial"/>
                <a:cs typeface="Arial"/>
              </a:rPr>
              <a:t>= </a:t>
            </a:r>
            <a:r>
              <a:rPr sz="2600" b="1" spc="15" dirty="0">
                <a:solidFill>
                  <a:srgbClr val="7E504F"/>
                </a:solidFill>
                <a:latin typeface="Arial"/>
                <a:cs typeface="Arial"/>
              </a:rPr>
              <a:t>context</a:t>
            </a:r>
            <a:r>
              <a:rPr sz="2600" b="1" spc="15" dirty="0">
                <a:latin typeface="Arial"/>
                <a:cs typeface="Arial"/>
              </a:rPr>
              <a:t>.getBean(</a:t>
            </a:r>
            <a:r>
              <a:rPr sz="2600" b="1" spc="15" dirty="0">
                <a:solidFill>
                  <a:srgbClr val="3933FF"/>
                </a:solidFill>
                <a:latin typeface="Arial"/>
                <a:cs typeface="Arial"/>
              </a:rPr>
              <a:t>"myCoach"</a:t>
            </a:r>
            <a:r>
              <a:rPr sz="2600" b="1" spc="15" dirty="0">
                <a:latin typeface="Arial"/>
                <a:cs typeface="Arial"/>
              </a:rPr>
              <a:t>, Coach.</a:t>
            </a:r>
            <a:r>
              <a:rPr sz="2600" b="1" spc="1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2600" b="1" spc="15" dirty="0">
                <a:latin typeface="Arial"/>
                <a:cs typeface="Arial"/>
              </a:rPr>
              <a:t>);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42126" y="7419245"/>
            <a:ext cx="3084195" cy="825500"/>
          </a:xfrm>
          <a:custGeom>
            <a:avLst/>
            <a:gdLst/>
            <a:ahLst/>
            <a:cxnLst/>
            <a:rect l="l" t="t" r="r" b="b"/>
            <a:pathLst>
              <a:path w="3084194" h="825500">
                <a:moveTo>
                  <a:pt x="2671552" y="0"/>
                </a:moveTo>
                <a:lnTo>
                  <a:pt x="412448" y="0"/>
                </a:lnTo>
                <a:lnTo>
                  <a:pt x="349805" y="258"/>
                </a:lnTo>
                <a:lnTo>
                  <a:pt x="294764" y="2068"/>
                </a:lnTo>
                <a:lnTo>
                  <a:pt x="245336" y="6982"/>
                </a:lnTo>
                <a:lnTo>
                  <a:pt x="199533" y="16551"/>
                </a:lnTo>
                <a:lnTo>
                  <a:pt x="157381" y="33274"/>
                </a:lnTo>
                <a:lnTo>
                  <a:pt x="119043" y="56356"/>
                </a:lnTo>
                <a:lnTo>
                  <a:pt x="85154" y="85160"/>
                </a:lnTo>
                <a:lnTo>
                  <a:pt x="56351" y="119050"/>
                </a:lnTo>
                <a:lnTo>
                  <a:pt x="33269" y="157390"/>
                </a:lnTo>
                <a:lnTo>
                  <a:pt x="16543" y="199543"/>
                </a:lnTo>
                <a:lnTo>
                  <a:pt x="6979" y="245343"/>
                </a:lnTo>
                <a:lnTo>
                  <a:pt x="2067" y="294771"/>
                </a:lnTo>
                <a:lnTo>
                  <a:pt x="258" y="349811"/>
                </a:lnTo>
                <a:lnTo>
                  <a:pt x="0" y="412451"/>
                </a:lnTo>
                <a:lnTo>
                  <a:pt x="258" y="475090"/>
                </a:lnTo>
                <a:lnTo>
                  <a:pt x="2067" y="530130"/>
                </a:lnTo>
                <a:lnTo>
                  <a:pt x="6979" y="579558"/>
                </a:lnTo>
                <a:lnTo>
                  <a:pt x="16543" y="625358"/>
                </a:lnTo>
                <a:lnTo>
                  <a:pt x="33269" y="667512"/>
                </a:lnTo>
                <a:lnTo>
                  <a:pt x="56351" y="705852"/>
                </a:lnTo>
                <a:lnTo>
                  <a:pt x="85154" y="739742"/>
                </a:lnTo>
                <a:lnTo>
                  <a:pt x="119043" y="768545"/>
                </a:lnTo>
                <a:lnTo>
                  <a:pt x="157381" y="791627"/>
                </a:lnTo>
                <a:lnTo>
                  <a:pt x="199533" y="808351"/>
                </a:lnTo>
                <a:lnTo>
                  <a:pt x="245336" y="817919"/>
                </a:lnTo>
                <a:lnTo>
                  <a:pt x="294764" y="822832"/>
                </a:lnTo>
                <a:lnTo>
                  <a:pt x="349805" y="824642"/>
                </a:lnTo>
                <a:lnTo>
                  <a:pt x="412448" y="824901"/>
                </a:lnTo>
                <a:lnTo>
                  <a:pt x="2671552" y="824901"/>
                </a:lnTo>
                <a:lnTo>
                  <a:pt x="2734188" y="824642"/>
                </a:lnTo>
                <a:lnTo>
                  <a:pt x="2789226" y="822832"/>
                </a:lnTo>
                <a:lnTo>
                  <a:pt x="2838653" y="817919"/>
                </a:lnTo>
                <a:lnTo>
                  <a:pt x="2884456" y="808351"/>
                </a:lnTo>
                <a:lnTo>
                  <a:pt x="2926609" y="791627"/>
                </a:lnTo>
                <a:lnTo>
                  <a:pt x="2964949" y="768545"/>
                </a:lnTo>
                <a:lnTo>
                  <a:pt x="2998839" y="739742"/>
                </a:lnTo>
                <a:lnTo>
                  <a:pt x="3027643" y="705852"/>
                </a:lnTo>
                <a:lnTo>
                  <a:pt x="3050724" y="667512"/>
                </a:lnTo>
                <a:lnTo>
                  <a:pt x="3067445" y="625358"/>
                </a:lnTo>
                <a:lnTo>
                  <a:pt x="3077016" y="579558"/>
                </a:lnTo>
                <a:lnTo>
                  <a:pt x="3081931" y="530130"/>
                </a:lnTo>
                <a:lnTo>
                  <a:pt x="3083741" y="475090"/>
                </a:lnTo>
                <a:lnTo>
                  <a:pt x="3084000" y="412451"/>
                </a:lnTo>
                <a:lnTo>
                  <a:pt x="3083741" y="349811"/>
                </a:lnTo>
                <a:lnTo>
                  <a:pt x="3081931" y="294771"/>
                </a:lnTo>
                <a:lnTo>
                  <a:pt x="3077016" y="245343"/>
                </a:lnTo>
                <a:lnTo>
                  <a:pt x="3067445" y="199543"/>
                </a:lnTo>
                <a:lnTo>
                  <a:pt x="3050724" y="157390"/>
                </a:lnTo>
                <a:lnTo>
                  <a:pt x="3027643" y="119050"/>
                </a:lnTo>
                <a:lnTo>
                  <a:pt x="2998839" y="85160"/>
                </a:lnTo>
                <a:lnTo>
                  <a:pt x="2964949" y="56356"/>
                </a:lnTo>
                <a:lnTo>
                  <a:pt x="2926609" y="33274"/>
                </a:lnTo>
                <a:lnTo>
                  <a:pt x="2884456" y="16551"/>
                </a:lnTo>
                <a:lnTo>
                  <a:pt x="2838653" y="6982"/>
                </a:lnTo>
                <a:lnTo>
                  <a:pt x="2789226" y="2068"/>
                </a:lnTo>
                <a:lnTo>
                  <a:pt x="2734188" y="258"/>
                </a:lnTo>
                <a:lnTo>
                  <a:pt x="2671552" y="0"/>
                </a:lnTo>
                <a:close/>
              </a:path>
            </a:pathLst>
          </a:custGeom>
          <a:solidFill>
            <a:srgbClr val="4D7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379501" y="7610104"/>
            <a:ext cx="181228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15" dirty="0">
                <a:solidFill>
                  <a:srgbClr val="FFFFFF"/>
                </a:solidFill>
                <a:latin typeface="Palatino Linotype"/>
                <a:cs typeface="Palatino Linotype"/>
              </a:rPr>
              <a:t>TrackCoach</a:t>
            </a:r>
            <a:endParaRPr sz="260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516654" y="4773377"/>
            <a:ext cx="3020060" cy="3187065"/>
            <a:chOff x="11516654" y="4773377"/>
            <a:chExt cx="3020060" cy="318706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4462" y="7368774"/>
              <a:ext cx="2921942" cy="5911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16654" y="4773377"/>
              <a:ext cx="1858802" cy="554371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1274" y="2320506"/>
            <a:ext cx="10569657" cy="104708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41274" y="2320506"/>
            <a:ext cx="10570210" cy="1047115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524510">
              <a:lnSpc>
                <a:spcPct val="100000"/>
              </a:lnSpc>
              <a:spcBef>
                <a:spcPts val="1855"/>
              </a:spcBef>
            </a:pP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Prototype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scope: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3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11967" y="2803968"/>
            <a:ext cx="214757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5" dirty="0">
                <a:latin typeface="Arial"/>
                <a:cs typeface="Arial"/>
              </a:rPr>
              <a:t>S</a:t>
            </a:r>
            <a:r>
              <a:rPr sz="5250" b="1" spc="10" dirty="0">
                <a:latin typeface="Arial"/>
                <a:cs typeface="Arial"/>
              </a:rPr>
              <a:t>pr</a:t>
            </a:r>
            <a:r>
              <a:rPr sz="5250" b="1" spc="5" dirty="0">
                <a:latin typeface="Arial"/>
                <a:cs typeface="Arial"/>
              </a:rPr>
              <a:t>in</a:t>
            </a:r>
            <a:r>
              <a:rPr sz="5250" b="1" spc="15" dirty="0">
                <a:latin typeface="Arial"/>
                <a:cs typeface="Arial"/>
              </a:rPr>
              <a:t>g</a:t>
            </a:r>
            <a:endParaRPr sz="5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7532" y="3292475"/>
            <a:ext cx="10709036" cy="1433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135"/>
              </a:spcBef>
            </a:pPr>
            <a:r>
              <a:rPr spc="-125" dirty="0"/>
              <a:t>Bean</a:t>
            </a:r>
            <a:r>
              <a:rPr spc="-405" dirty="0"/>
              <a:t> </a:t>
            </a:r>
            <a:r>
              <a:rPr spc="-150" dirty="0"/>
              <a:t>Lifecycle</a:t>
            </a:r>
            <a:r>
              <a:rPr spc="-395" dirty="0"/>
              <a:t> </a:t>
            </a:r>
            <a:r>
              <a:rPr spc="-170" dirty="0"/>
              <a:t>Methods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2812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95" dirty="0">
                <a:latin typeface="Palatino Linotype"/>
                <a:cs typeface="Palatino Linotype"/>
              </a:rPr>
              <a:t>Ideal</a:t>
            </a:r>
            <a:r>
              <a:rPr sz="6500" spc="-145" dirty="0">
                <a:latin typeface="Palatino Linotype"/>
                <a:cs typeface="Palatino Linotype"/>
              </a:rPr>
              <a:t> </a:t>
            </a:r>
            <a:r>
              <a:rPr sz="6500" spc="-75" dirty="0">
                <a:latin typeface="Palatino Linotype"/>
                <a:cs typeface="Palatino Linotype"/>
              </a:rPr>
              <a:t>Solution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2611" y="2412520"/>
            <a:ext cx="3271520" cy="2044700"/>
          </a:xfrm>
          <a:custGeom>
            <a:avLst/>
            <a:gdLst/>
            <a:ahLst/>
            <a:cxnLst/>
            <a:rect l="l" t="t" r="r" b="b"/>
            <a:pathLst>
              <a:path w="3271520" h="2044700">
                <a:moveTo>
                  <a:pt x="2802368" y="0"/>
                </a:moveTo>
                <a:lnTo>
                  <a:pt x="470749" y="0"/>
                </a:lnTo>
                <a:lnTo>
                  <a:pt x="407860" y="106"/>
                </a:lnTo>
                <a:lnTo>
                  <a:pt x="354331" y="850"/>
                </a:lnTo>
                <a:lnTo>
                  <a:pt x="308149" y="2871"/>
                </a:lnTo>
                <a:lnTo>
                  <a:pt x="267299" y="6806"/>
                </a:lnTo>
                <a:lnTo>
                  <a:pt x="193544" y="22972"/>
                </a:lnTo>
                <a:lnTo>
                  <a:pt x="148105" y="44194"/>
                </a:lnTo>
                <a:lnTo>
                  <a:pt x="107513" y="72678"/>
                </a:lnTo>
                <a:lnTo>
                  <a:pt x="72572" y="107619"/>
                </a:lnTo>
                <a:lnTo>
                  <a:pt x="44087" y="148212"/>
                </a:lnTo>
                <a:lnTo>
                  <a:pt x="22865" y="193650"/>
                </a:lnTo>
                <a:lnTo>
                  <a:pt x="11655" y="237195"/>
                </a:lnTo>
                <a:lnTo>
                  <a:pt x="4855" y="283100"/>
                </a:lnTo>
                <a:lnTo>
                  <a:pt x="1363" y="334745"/>
                </a:lnTo>
                <a:lnTo>
                  <a:pt x="77" y="395509"/>
                </a:lnTo>
                <a:lnTo>
                  <a:pt x="0" y="1636392"/>
                </a:lnTo>
                <a:lnTo>
                  <a:pt x="744" y="1689921"/>
                </a:lnTo>
                <a:lnTo>
                  <a:pt x="2765" y="1736104"/>
                </a:lnTo>
                <a:lnTo>
                  <a:pt x="6700" y="1776954"/>
                </a:lnTo>
                <a:lnTo>
                  <a:pt x="22865" y="1850709"/>
                </a:lnTo>
                <a:lnTo>
                  <a:pt x="44087" y="1896147"/>
                </a:lnTo>
                <a:lnTo>
                  <a:pt x="72572" y="1936740"/>
                </a:lnTo>
                <a:lnTo>
                  <a:pt x="107513" y="1971681"/>
                </a:lnTo>
                <a:lnTo>
                  <a:pt x="148105" y="2000165"/>
                </a:lnTo>
                <a:lnTo>
                  <a:pt x="193544" y="2021387"/>
                </a:lnTo>
                <a:lnTo>
                  <a:pt x="237089" y="2032597"/>
                </a:lnTo>
                <a:lnTo>
                  <a:pt x="282994" y="2039396"/>
                </a:lnTo>
                <a:lnTo>
                  <a:pt x="334639" y="2042888"/>
                </a:lnTo>
                <a:lnTo>
                  <a:pt x="395403" y="2044174"/>
                </a:lnTo>
                <a:lnTo>
                  <a:pt x="468664" y="2044358"/>
                </a:lnTo>
                <a:lnTo>
                  <a:pt x="2800284" y="2044358"/>
                </a:lnTo>
                <a:lnTo>
                  <a:pt x="2863173" y="2044252"/>
                </a:lnTo>
                <a:lnTo>
                  <a:pt x="2916702" y="2043507"/>
                </a:lnTo>
                <a:lnTo>
                  <a:pt x="2962885" y="2041487"/>
                </a:lnTo>
                <a:lnTo>
                  <a:pt x="3003734" y="2037552"/>
                </a:lnTo>
                <a:lnTo>
                  <a:pt x="3077489" y="2021387"/>
                </a:lnTo>
                <a:lnTo>
                  <a:pt x="3122928" y="2000165"/>
                </a:lnTo>
                <a:lnTo>
                  <a:pt x="3163521" y="1971681"/>
                </a:lnTo>
                <a:lnTo>
                  <a:pt x="3198461" y="1936740"/>
                </a:lnTo>
                <a:lnTo>
                  <a:pt x="3226945" y="1896147"/>
                </a:lnTo>
                <a:lnTo>
                  <a:pt x="3248167" y="1850709"/>
                </a:lnTo>
                <a:lnTo>
                  <a:pt x="3259377" y="1807163"/>
                </a:lnTo>
                <a:lnTo>
                  <a:pt x="3266177" y="1761258"/>
                </a:lnTo>
                <a:lnTo>
                  <a:pt x="3269669" y="1709613"/>
                </a:lnTo>
                <a:lnTo>
                  <a:pt x="3270955" y="1648850"/>
                </a:lnTo>
                <a:lnTo>
                  <a:pt x="3271139" y="1575588"/>
                </a:lnTo>
                <a:lnTo>
                  <a:pt x="3271033" y="407966"/>
                </a:lnTo>
                <a:lnTo>
                  <a:pt x="3270288" y="354437"/>
                </a:lnTo>
                <a:lnTo>
                  <a:pt x="3268268" y="308254"/>
                </a:lnTo>
                <a:lnTo>
                  <a:pt x="3264333" y="267405"/>
                </a:lnTo>
                <a:lnTo>
                  <a:pt x="3248167" y="193650"/>
                </a:lnTo>
                <a:lnTo>
                  <a:pt x="3226945" y="148212"/>
                </a:lnTo>
                <a:lnTo>
                  <a:pt x="3198461" y="107619"/>
                </a:lnTo>
                <a:lnTo>
                  <a:pt x="3163521" y="72678"/>
                </a:lnTo>
                <a:lnTo>
                  <a:pt x="3122928" y="44194"/>
                </a:lnTo>
                <a:lnTo>
                  <a:pt x="3077489" y="22972"/>
                </a:lnTo>
                <a:lnTo>
                  <a:pt x="3033944" y="11761"/>
                </a:lnTo>
                <a:lnTo>
                  <a:pt x="2988039" y="4961"/>
                </a:lnTo>
                <a:lnTo>
                  <a:pt x="2936394" y="1470"/>
                </a:lnTo>
                <a:lnTo>
                  <a:pt x="2875630" y="183"/>
                </a:lnTo>
                <a:lnTo>
                  <a:pt x="2802368" y="0"/>
                </a:lnTo>
                <a:close/>
              </a:path>
            </a:pathLst>
          </a:custGeom>
          <a:solidFill>
            <a:srgbClr val="C15E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17041" y="3149507"/>
            <a:ext cx="16510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FFFFFF"/>
                </a:solidFill>
                <a:latin typeface="Palatino Linotype"/>
                <a:cs typeface="Palatino Linotype"/>
              </a:rPr>
              <a:t>My</a:t>
            </a:r>
            <a:r>
              <a:rPr sz="3450" spc="-1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FFFFFF"/>
                </a:solidFill>
                <a:latin typeface="Palatino Linotype"/>
                <a:cs typeface="Palatino Linotype"/>
              </a:rPr>
              <a:t>App</a:t>
            </a:r>
            <a:endParaRPr sz="34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13651" y="8456835"/>
            <a:ext cx="2755900" cy="1177290"/>
          </a:xfrm>
          <a:custGeom>
            <a:avLst/>
            <a:gdLst/>
            <a:ahLst/>
            <a:cxnLst/>
            <a:rect l="l" t="t" r="r" b="b"/>
            <a:pathLst>
              <a:path w="2755900" h="1177290">
                <a:moveTo>
                  <a:pt x="2356743" y="0"/>
                </a:moveTo>
                <a:lnTo>
                  <a:pt x="400338" y="0"/>
                </a:lnTo>
                <a:lnTo>
                  <a:pt x="337184" y="156"/>
                </a:lnTo>
                <a:lnTo>
                  <a:pt x="284996" y="1250"/>
                </a:lnTo>
                <a:lnTo>
                  <a:pt x="240816" y="4218"/>
                </a:lnTo>
                <a:lnTo>
                  <a:pt x="201686" y="10000"/>
                </a:lnTo>
                <a:lnTo>
                  <a:pt x="164648" y="19531"/>
                </a:lnTo>
                <a:lnTo>
                  <a:pt x="116973" y="43077"/>
                </a:lnTo>
                <a:lnTo>
                  <a:pt x="76004" y="76003"/>
                </a:lnTo>
                <a:lnTo>
                  <a:pt x="43078" y="116973"/>
                </a:lnTo>
                <a:lnTo>
                  <a:pt x="19531" y="164648"/>
                </a:lnTo>
                <a:lnTo>
                  <a:pt x="9997" y="201686"/>
                </a:lnTo>
                <a:lnTo>
                  <a:pt x="4211" y="240816"/>
                </a:lnTo>
                <a:lnTo>
                  <a:pt x="1250" y="284613"/>
                </a:lnTo>
                <a:lnTo>
                  <a:pt x="156" y="336276"/>
                </a:lnTo>
                <a:lnTo>
                  <a:pt x="0" y="398566"/>
                </a:lnTo>
                <a:lnTo>
                  <a:pt x="4" y="778717"/>
                </a:lnTo>
                <a:lnTo>
                  <a:pt x="156" y="840100"/>
                </a:lnTo>
                <a:lnTo>
                  <a:pt x="1250" y="892288"/>
                </a:lnTo>
                <a:lnTo>
                  <a:pt x="4235" y="936581"/>
                </a:lnTo>
                <a:lnTo>
                  <a:pt x="10003" y="975612"/>
                </a:lnTo>
                <a:lnTo>
                  <a:pt x="19531" y="1012636"/>
                </a:lnTo>
                <a:lnTo>
                  <a:pt x="43078" y="1060310"/>
                </a:lnTo>
                <a:lnTo>
                  <a:pt x="76004" y="1101279"/>
                </a:lnTo>
                <a:lnTo>
                  <a:pt x="116973" y="1134206"/>
                </a:lnTo>
                <a:lnTo>
                  <a:pt x="164648" y="1157753"/>
                </a:lnTo>
                <a:lnTo>
                  <a:pt x="201672" y="1167284"/>
                </a:lnTo>
                <a:lnTo>
                  <a:pt x="240703" y="1173065"/>
                </a:lnTo>
                <a:lnTo>
                  <a:pt x="284613" y="1176034"/>
                </a:lnTo>
                <a:lnTo>
                  <a:pt x="336277" y="1177128"/>
                </a:lnTo>
                <a:lnTo>
                  <a:pt x="398566" y="1177284"/>
                </a:lnTo>
                <a:lnTo>
                  <a:pt x="2354974" y="1177284"/>
                </a:lnTo>
                <a:lnTo>
                  <a:pt x="2418128" y="1177128"/>
                </a:lnTo>
                <a:lnTo>
                  <a:pt x="2470315" y="1176034"/>
                </a:lnTo>
                <a:lnTo>
                  <a:pt x="2514495" y="1173065"/>
                </a:lnTo>
                <a:lnTo>
                  <a:pt x="2553624" y="1167284"/>
                </a:lnTo>
                <a:lnTo>
                  <a:pt x="2590663" y="1157753"/>
                </a:lnTo>
                <a:lnTo>
                  <a:pt x="2638338" y="1134206"/>
                </a:lnTo>
                <a:lnTo>
                  <a:pt x="2679308" y="1101279"/>
                </a:lnTo>
                <a:lnTo>
                  <a:pt x="2712234" y="1060310"/>
                </a:lnTo>
                <a:lnTo>
                  <a:pt x="2735779" y="1012636"/>
                </a:lnTo>
                <a:lnTo>
                  <a:pt x="2745311" y="975598"/>
                </a:lnTo>
                <a:lnTo>
                  <a:pt x="2751097" y="936468"/>
                </a:lnTo>
                <a:lnTo>
                  <a:pt x="2754057" y="892671"/>
                </a:lnTo>
                <a:lnTo>
                  <a:pt x="2755151" y="841007"/>
                </a:lnTo>
                <a:lnTo>
                  <a:pt x="2755307" y="778717"/>
                </a:lnTo>
                <a:lnTo>
                  <a:pt x="2755303" y="398566"/>
                </a:lnTo>
                <a:lnTo>
                  <a:pt x="2755151" y="337183"/>
                </a:lnTo>
                <a:lnTo>
                  <a:pt x="2754057" y="284995"/>
                </a:lnTo>
                <a:lnTo>
                  <a:pt x="2751072" y="240702"/>
                </a:lnTo>
                <a:lnTo>
                  <a:pt x="2745305" y="201672"/>
                </a:lnTo>
                <a:lnTo>
                  <a:pt x="2735779" y="164648"/>
                </a:lnTo>
                <a:lnTo>
                  <a:pt x="2712234" y="116973"/>
                </a:lnTo>
                <a:lnTo>
                  <a:pt x="2679308" y="76003"/>
                </a:lnTo>
                <a:lnTo>
                  <a:pt x="2638338" y="43077"/>
                </a:lnTo>
                <a:lnTo>
                  <a:pt x="2590663" y="19531"/>
                </a:lnTo>
                <a:lnTo>
                  <a:pt x="2553639" y="10000"/>
                </a:lnTo>
                <a:lnTo>
                  <a:pt x="2514608" y="4218"/>
                </a:lnTo>
                <a:lnTo>
                  <a:pt x="2470697" y="1250"/>
                </a:lnTo>
                <a:lnTo>
                  <a:pt x="2419034" y="156"/>
                </a:lnTo>
                <a:lnTo>
                  <a:pt x="2356743" y="0"/>
                </a:lnTo>
                <a:close/>
              </a:path>
            </a:pathLst>
          </a:custGeom>
          <a:solidFill>
            <a:srgbClr val="7E64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98519" y="8845669"/>
            <a:ext cx="1995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BaseballCoach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9826" y="2964665"/>
            <a:ext cx="6470073" cy="248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345" y="3881173"/>
            <a:ext cx="6470860" cy="24892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201740" y="2322307"/>
            <a:ext cx="4216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give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me</a:t>
            </a:r>
            <a:r>
              <a:rPr sz="2950" spc="-5" dirty="0">
                <a:latin typeface="Arial MT"/>
                <a:cs typeface="Arial MT"/>
              </a:rPr>
              <a:t> </a:t>
            </a:r>
            <a:r>
              <a:rPr sz="2950" spc="10" dirty="0">
                <a:latin typeface="Arial MT"/>
                <a:cs typeface="Arial MT"/>
              </a:rPr>
              <a:t>a</a:t>
            </a:r>
            <a:r>
              <a:rPr sz="295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“Coach”</a:t>
            </a:r>
            <a:r>
              <a:rPr sz="2950" spc="-1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object</a:t>
            </a:r>
            <a:endParaRPr sz="295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880278" y="8986715"/>
            <a:ext cx="2755308" cy="11772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316737" y="9379684"/>
            <a:ext cx="1882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HockeyCoach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46899" y="8456835"/>
            <a:ext cx="2755304" cy="117728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6803541" y="8845669"/>
            <a:ext cx="18332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CricketCoach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45600" y="1947490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2802363" y="0"/>
                </a:moveTo>
                <a:lnTo>
                  <a:pt x="470748" y="0"/>
                </a:lnTo>
                <a:lnTo>
                  <a:pt x="407860" y="106"/>
                </a:lnTo>
                <a:lnTo>
                  <a:pt x="354332" y="850"/>
                </a:lnTo>
                <a:lnTo>
                  <a:pt x="308149" y="2871"/>
                </a:lnTo>
                <a:lnTo>
                  <a:pt x="267299" y="6806"/>
                </a:lnTo>
                <a:lnTo>
                  <a:pt x="193542" y="22971"/>
                </a:lnTo>
                <a:lnTo>
                  <a:pt x="148105" y="44193"/>
                </a:lnTo>
                <a:lnTo>
                  <a:pt x="107513" y="72677"/>
                </a:lnTo>
                <a:lnTo>
                  <a:pt x="72572" y="107618"/>
                </a:lnTo>
                <a:lnTo>
                  <a:pt x="44087" y="148210"/>
                </a:lnTo>
                <a:lnTo>
                  <a:pt x="22866" y="193649"/>
                </a:lnTo>
                <a:lnTo>
                  <a:pt x="11655" y="237194"/>
                </a:lnTo>
                <a:lnTo>
                  <a:pt x="4855" y="283100"/>
                </a:lnTo>
                <a:lnTo>
                  <a:pt x="1363" y="334745"/>
                </a:lnTo>
                <a:lnTo>
                  <a:pt x="77" y="395509"/>
                </a:lnTo>
                <a:lnTo>
                  <a:pt x="0" y="2566453"/>
                </a:lnTo>
                <a:lnTo>
                  <a:pt x="744" y="2619982"/>
                </a:lnTo>
                <a:lnTo>
                  <a:pt x="2765" y="2666164"/>
                </a:lnTo>
                <a:lnTo>
                  <a:pt x="6700" y="2707014"/>
                </a:lnTo>
                <a:lnTo>
                  <a:pt x="22866" y="2780769"/>
                </a:lnTo>
                <a:lnTo>
                  <a:pt x="44087" y="2826208"/>
                </a:lnTo>
                <a:lnTo>
                  <a:pt x="72572" y="2866800"/>
                </a:lnTo>
                <a:lnTo>
                  <a:pt x="107513" y="2901741"/>
                </a:lnTo>
                <a:lnTo>
                  <a:pt x="148105" y="2930225"/>
                </a:lnTo>
                <a:lnTo>
                  <a:pt x="193542" y="2951447"/>
                </a:lnTo>
                <a:lnTo>
                  <a:pt x="237089" y="2962657"/>
                </a:lnTo>
                <a:lnTo>
                  <a:pt x="282995" y="2969457"/>
                </a:lnTo>
                <a:lnTo>
                  <a:pt x="334640" y="2972949"/>
                </a:lnTo>
                <a:lnTo>
                  <a:pt x="395403" y="2974235"/>
                </a:lnTo>
                <a:lnTo>
                  <a:pt x="468664" y="2974419"/>
                </a:lnTo>
                <a:lnTo>
                  <a:pt x="2800279" y="2974419"/>
                </a:lnTo>
                <a:lnTo>
                  <a:pt x="2863171" y="2974313"/>
                </a:lnTo>
                <a:lnTo>
                  <a:pt x="2916702" y="2973568"/>
                </a:lnTo>
                <a:lnTo>
                  <a:pt x="2962885" y="2971547"/>
                </a:lnTo>
                <a:lnTo>
                  <a:pt x="3003735" y="2967612"/>
                </a:lnTo>
                <a:lnTo>
                  <a:pt x="3077485" y="2951447"/>
                </a:lnTo>
                <a:lnTo>
                  <a:pt x="3122926" y="2930225"/>
                </a:lnTo>
                <a:lnTo>
                  <a:pt x="3163519" y="2901741"/>
                </a:lnTo>
                <a:lnTo>
                  <a:pt x="3198460" y="2866800"/>
                </a:lnTo>
                <a:lnTo>
                  <a:pt x="3226946" y="2826208"/>
                </a:lnTo>
                <a:lnTo>
                  <a:pt x="3248171" y="2780769"/>
                </a:lnTo>
                <a:lnTo>
                  <a:pt x="3259377" y="2737224"/>
                </a:lnTo>
                <a:lnTo>
                  <a:pt x="3266174" y="2691319"/>
                </a:lnTo>
                <a:lnTo>
                  <a:pt x="3269664" y="2639674"/>
                </a:lnTo>
                <a:lnTo>
                  <a:pt x="3270950" y="2578910"/>
                </a:lnTo>
                <a:lnTo>
                  <a:pt x="3271134" y="2505648"/>
                </a:lnTo>
                <a:lnTo>
                  <a:pt x="3271028" y="407966"/>
                </a:lnTo>
                <a:lnTo>
                  <a:pt x="3270283" y="354437"/>
                </a:lnTo>
                <a:lnTo>
                  <a:pt x="3268264" y="308254"/>
                </a:lnTo>
                <a:lnTo>
                  <a:pt x="3264330" y="267404"/>
                </a:lnTo>
                <a:lnTo>
                  <a:pt x="3248171" y="193649"/>
                </a:lnTo>
                <a:lnTo>
                  <a:pt x="3226946" y="148210"/>
                </a:lnTo>
                <a:lnTo>
                  <a:pt x="3198460" y="107618"/>
                </a:lnTo>
                <a:lnTo>
                  <a:pt x="3163519" y="72677"/>
                </a:lnTo>
                <a:lnTo>
                  <a:pt x="3122926" y="44193"/>
                </a:lnTo>
                <a:lnTo>
                  <a:pt x="3077485" y="22971"/>
                </a:lnTo>
                <a:lnTo>
                  <a:pt x="3033943" y="11761"/>
                </a:lnTo>
                <a:lnTo>
                  <a:pt x="2988039" y="4961"/>
                </a:lnTo>
                <a:lnTo>
                  <a:pt x="2936394" y="1470"/>
                </a:lnTo>
                <a:lnTo>
                  <a:pt x="2875629" y="183"/>
                </a:lnTo>
                <a:lnTo>
                  <a:pt x="2802363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735572" y="1960014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230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99007" y="3299633"/>
            <a:ext cx="1564228" cy="156422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863453" y="6167351"/>
            <a:ext cx="1570632" cy="157063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5358560" y="6699137"/>
            <a:ext cx="218440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configuration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970608" y="4997122"/>
            <a:ext cx="5457825" cy="3959860"/>
            <a:chOff x="10970608" y="4997122"/>
            <a:chExt cx="5457825" cy="3959860"/>
          </a:xfrm>
        </p:grpSpPr>
        <p:sp>
          <p:nvSpPr>
            <p:cNvPr id="22" name="object 22"/>
            <p:cNvSpPr/>
            <p:nvPr/>
          </p:nvSpPr>
          <p:spPr>
            <a:xfrm>
              <a:off x="10981079" y="7248418"/>
              <a:ext cx="3072130" cy="1148715"/>
            </a:xfrm>
            <a:custGeom>
              <a:avLst/>
              <a:gdLst/>
              <a:ahLst/>
              <a:cxnLst/>
              <a:rect l="l" t="t" r="r" b="b"/>
              <a:pathLst>
                <a:path w="3072130" h="1148715">
                  <a:moveTo>
                    <a:pt x="0" y="1148408"/>
                  </a:moveTo>
                  <a:lnTo>
                    <a:pt x="3071637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983585" y="7780378"/>
              <a:ext cx="549275" cy="1165860"/>
            </a:xfrm>
            <a:custGeom>
              <a:avLst/>
              <a:gdLst/>
              <a:ahLst/>
              <a:cxnLst/>
              <a:rect l="l" t="t" r="r" b="b"/>
              <a:pathLst>
                <a:path w="549275" h="1165859">
                  <a:moveTo>
                    <a:pt x="0" y="1165601"/>
                  </a:moveTo>
                  <a:lnTo>
                    <a:pt x="548691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254992" y="7394401"/>
              <a:ext cx="1162685" cy="1162685"/>
            </a:xfrm>
            <a:custGeom>
              <a:avLst/>
              <a:gdLst/>
              <a:ahLst/>
              <a:cxnLst/>
              <a:rect l="l" t="t" r="r" b="b"/>
              <a:pathLst>
                <a:path w="1162684" h="1162684">
                  <a:moveTo>
                    <a:pt x="1162476" y="1162476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20202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470732" y="5012829"/>
              <a:ext cx="362585" cy="1169670"/>
            </a:xfrm>
            <a:custGeom>
              <a:avLst/>
              <a:gdLst/>
              <a:ahLst/>
              <a:cxnLst/>
              <a:rect l="l" t="t" r="r" b="b"/>
              <a:pathLst>
                <a:path w="362584" h="1169670">
                  <a:moveTo>
                    <a:pt x="0" y="1169139"/>
                  </a:moveTo>
                  <a:lnTo>
                    <a:pt x="36219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45539" y="4701427"/>
            <a:ext cx="9172575" cy="3738245"/>
            <a:chOff x="345539" y="4701427"/>
            <a:chExt cx="9172575" cy="373824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131" y="4795665"/>
              <a:ext cx="8879310" cy="336115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539" y="4701427"/>
              <a:ext cx="9172495" cy="3738106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4992C93-1E53-8827-4916-68BCD3C5FF00}"/>
              </a:ext>
            </a:extLst>
          </p:cNvPr>
          <p:cNvSpPr txBox="1"/>
          <p:nvPr/>
        </p:nvSpPr>
        <p:spPr>
          <a:xfrm>
            <a:off x="13735572" y="1158875"/>
            <a:ext cx="139172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Spring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4025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Times New Roman"/>
                <a:cs typeface="Times New Roman"/>
              </a:rPr>
              <a:t>Bean</a:t>
            </a:r>
            <a:r>
              <a:rPr sz="6500" spc="-140" dirty="0">
                <a:latin typeface="Times New Roman"/>
                <a:cs typeface="Times New Roman"/>
              </a:rPr>
              <a:t> </a:t>
            </a:r>
            <a:r>
              <a:rPr sz="6500" spc="105" dirty="0">
                <a:latin typeface="Times New Roman"/>
                <a:cs typeface="Times New Roman"/>
              </a:rPr>
              <a:t>Lifecycle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5664" y="2814438"/>
            <a:ext cx="207835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4320" marR="5080" indent="-262255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C</a:t>
            </a:r>
            <a:r>
              <a:rPr sz="3450" b="1" dirty="0">
                <a:latin typeface="Arial"/>
                <a:cs typeface="Arial"/>
              </a:rPr>
              <a:t>on</a:t>
            </a:r>
            <a:r>
              <a:rPr sz="3450" b="1" spc="5" dirty="0">
                <a:latin typeface="Arial"/>
                <a:cs typeface="Arial"/>
              </a:rPr>
              <a:t>ta</a:t>
            </a:r>
            <a:r>
              <a:rPr sz="3450" b="1" dirty="0">
                <a:latin typeface="Arial"/>
                <a:cs typeface="Arial"/>
              </a:rPr>
              <a:t>iner  </a:t>
            </a:r>
            <a:r>
              <a:rPr sz="3450" b="1" spc="5" dirty="0">
                <a:latin typeface="Arial"/>
                <a:cs typeface="Arial"/>
              </a:rPr>
              <a:t>Started</a:t>
            </a:r>
            <a:endParaRPr sz="34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24812" y="2435650"/>
            <a:ext cx="3279775" cy="1856105"/>
          </a:xfrm>
          <a:custGeom>
            <a:avLst/>
            <a:gdLst/>
            <a:ahLst/>
            <a:cxnLst/>
            <a:rect l="l" t="t" r="r" b="b"/>
            <a:pathLst>
              <a:path w="3279775" h="1856104">
                <a:moveTo>
                  <a:pt x="2854216" y="0"/>
                </a:moveTo>
                <a:lnTo>
                  <a:pt x="427383" y="0"/>
                </a:lnTo>
                <a:lnTo>
                  <a:pt x="359962" y="166"/>
                </a:lnTo>
                <a:lnTo>
                  <a:pt x="304248" y="1334"/>
                </a:lnTo>
                <a:lnTo>
                  <a:pt x="257084" y="4503"/>
                </a:lnTo>
                <a:lnTo>
                  <a:pt x="215311" y="10675"/>
                </a:lnTo>
                <a:lnTo>
                  <a:pt x="175771" y="20850"/>
                </a:lnTo>
                <a:lnTo>
                  <a:pt x="134528" y="40113"/>
                </a:lnTo>
                <a:lnTo>
                  <a:pt x="97683" y="65967"/>
                </a:lnTo>
                <a:lnTo>
                  <a:pt x="65967" y="97682"/>
                </a:lnTo>
                <a:lnTo>
                  <a:pt x="40113" y="134527"/>
                </a:lnTo>
                <a:lnTo>
                  <a:pt x="20850" y="175770"/>
                </a:lnTo>
                <a:lnTo>
                  <a:pt x="10673" y="215310"/>
                </a:lnTo>
                <a:lnTo>
                  <a:pt x="4495" y="257083"/>
                </a:lnTo>
                <a:lnTo>
                  <a:pt x="1334" y="303839"/>
                </a:lnTo>
                <a:lnTo>
                  <a:pt x="166" y="358993"/>
                </a:lnTo>
                <a:lnTo>
                  <a:pt x="0" y="425491"/>
                </a:lnTo>
                <a:lnTo>
                  <a:pt x="4" y="1430121"/>
                </a:lnTo>
                <a:lnTo>
                  <a:pt x="166" y="1495650"/>
                </a:lnTo>
                <a:lnTo>
                  <a:pt x="1334" y="1551364"/>
                </a:lnTo>
                <a:lnTo>
                  <a:pt x="4521" y="1598650"/>
                </a:lnTo>
                <a:lnTo>
                  <a:pt x="10679" y="1640317"/>
                </a:lnTo>
                <a:lnTo>
                  <a:pt x="20850" y="1679842"/>
                </a:lnTo>
                <a:lnTo>
                  <a:pt x="40113" y="1721085"/>
                </a:lnTo>
                <a:lnTo>
                  <a:pt x="65967" y="1757930"/>
                </a:lnTo>
                <a:lnTo>
                  <a:pt x="97683" y="1789645"/>
                </a:lnTo>
                <a:lnTo>
                  <a:pt x="134528" y="1815499"/>
                </a:lnTo>
                <a:lnTo>
                  <a:pt x="175771" y="1834761"/>
                </a:lnTo>
                <a:lnTo>
                  <a:pt x="215296" y="1844937"/>
                </a:lnTo>
                <a:lnTo>
                  <a:pt x="256963" y="1851109"/>
                </a:lnTo>
                <a:lnTo>
                  <a:pt x="303839" y="1854279"/>
                </a:lnTo>
                <a:lnTo>
                  <a:pt x="358993" y="1855446"/>
                </a:lnTo>
                <a:lnTo>
                  <a:pt x="425491" y="1855613"/>
                </a:lnTo>
                <a:lnTo>
                  <a:pt x="2852321" y="1855613"/>
                </a:lnTo>
                <a:lnTo>
                  <a:pt x="2919744" y="1855446"/>
                </a:lnTo>
                <a:lnTo>
                  <a:pt x="2975459" y="1854279"/>
                </a:lnTo>
                <a:lnTo>
                  <a:pt x="3022625" y="1851109"/>
                </a:lnTo>
                <a:lnTo>
                  <a:pt x="3064398" y="1844937"/>
                </a:lnTo>
                <a:lnTo>
                  <a:pt x="3103936" y="1834761"/>
                </a:lnTo>
                <a:lnTo>
                  <a:pt x="3145180" y="1815499"/>
                </a:lnTo>
                <a:lnTo>
                  <a:pt x="3182025" y="1789645"/>
                </a:lnTo>
                <a:lnTo>
                  <a:pt x="3213740" y="1757930"/>
                </a:lnTo>
                <a:lnTo>
                  <a:pt x="3239594" y="1721085"/>
                </a:lnTo>
                <a:lnTo>
                  <a:pt x="3258853" y="1679842"/>
                </a:lnTo>
                <a:lnTo>
                  <a:pt x="3269034" y="1640302"/>
                </a:lnTo>
                <a:lnTo>
                  <a:pt x="3275214" y="1598529"/>
                </a:lnTo>
                <a:lnTo>
                  <a:pt x="3278376" y="1551773"/>
                </a:lnTo>
                <a:lnTo>
                  <a:pt x="3279544" y="1496619"/>
                </a:lnTo>
                <a:lnTo>
                  <a:pt x="3279711" y="1430121"/>
                </a:lnTo>
                <a:lnTo>
                  <a:pt x="3279706" y="425491"/>
                </a:lnTo>
                <a:lnTo>
                  <a:pt x="3279544" y="359961"/>
                </a:lnTo>
                <a:lnTo>
                  <a:pt x="3278376" y="304248"/>
                </a:lnTo>
                <a:lnTo>
                  <a:pt x="3275188" y="256962"/>
                </a:lnTo>
                <a:lnTo>
                  <a:pt x="3269028" y="215295"/>
                </a:lnTo>
                <a:lnTo>
                  <a:pt x="3258853" y="175770"/>
                </a:lnTo>
                <a:lnTo>
                  <a:pt x="3239594" y="134527"/>
                </a:lnTo>
                <a:lnTo>
                  <a:pt x="3213740" y="97682"/>
                </a:lnTo>
                <a:lnTo>
                  <a:pt x="3182025" y="65967"/>
                </a:lnTo>
                <a:lnTo>
                  <a:pt x="3145180" y="40113"/>
                </a:lnTo>
                <a:lnTo>
                  <a:pt x="3103936" y="20850"/>
                </a:lnTo>
                <a:lnTo>
                  <a:pt x="3064413" y="10675"/>
                </a:lnTo>
                <a:lnTo>
                  <a:pt x="3022746" y="4503"/>
                </a:lnTo>
                <a:lnTo>
                  <a:pt x="2975869" y="1334"/>
                </a:lnTo>
                <a:lnTo>
                  <a:pt x="2920714" y="166"/>
                </a:lnTo>
                <a:lnTo>
                  <a:pt x="2854216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61406" y="2803968"/>
            <a:ext cx="300672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671830" marR="5080" indent="-659765">
              <a:lnSpc>
                <a:spcPts val="4120"/>
              </a:lnSpc>
              <a:spcBef>
                <a:spcPts val="23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Dependencies  Injected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8342" y="3256653"/>
            <a:ext cx="763270" cy="213995"/>
            <a:chOff x="6908342" y="3256653"/>
            <a:chExt cx="763270" cy="213995"/>
          </a:xfrm>
        </p:grpSpPr>
        <p:sp>
          <p:nvSpPr>
            <p:cNvPr id="7" name="object 7"/>
            <p:cNvSpPr/>
            <p:nvPr/>
          </p:nvSpPr>
          <p:spPr>
            <a:xfrm>
              <a:off x="6908342" y="3363456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5">
                  <a:moveTo>
                    <a:pt x="0" y="0"/>
                  </a:moveTo>
                  <a:lnTo>
                    <a:pt x="549306" y="0"/>
                  </a:lnTo>
                  <a:lnTo>
                    <a:pt x="57548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57649" y="325665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3575078" y="2435650"/>
            <a:ext cx="3279775" cy="1856105"/>
          </a:xfrm>
          <a:custGeom>
            <a:avLst/>
            <a:gdLst/>
            <a:ahLst/>
            <a:cxnLst/>
            <a:rect l="l" t="t" r="r" b="b"/>
            <a:pathLst>
              <a:path w="3279775" h="1856104">
                <a:moveTo>
                  <a:pt x="2854216" y="0"/>
                </a:moveTo>
                <a:lnTo>
                  <a:pt x="427383" y="0"/>
                </a:lnTo>
                <a:lnTo>
                  <a:pt x="359962" y="166"/>
                </a:lnTo>
                <a:lnTo>
                  <a:pt x="304248" y="1334"/>
                </a:lnTo>
                <a:lnTo>
                  <a:pt x="257084" y="4503"/>
                </a:lnTo>
                <a:lnTo>
                  <a:pt x="215311" y="10675"/>
                </a:lnTo>
                <a:lnTo>
                  <a:pt x="175771" y="20850"/>
                </a:lnTo>
                <a:lnTo>
                  <a:pt x="134528" y="40113"/>
                </a:lnTo>
                <a:lnTo>
                  <a:pt x="97683" y="65967"/>
                </a:lnTo>
                <a:lnTo>
                  <a:pt x="65967" y="97682"/>
                </a:lnTo>
                <a:lnTo>
                  <a:pt x="40113" y="134527"/>
                </a:lnTo>
                <a:lnTo>
                  <a:pt x="20850" y="175770"/>
                </a:lnTo>
                <a:lnTo>
                  <a:pt x="10673" y="215310"/>
                </a:lnTo>
                <a:lnTo>
                  <a:pt x="4495" y="257083"/>
                </a:lnTo>
                <a:lnTo>
                  <a:pt x="1334" y="303839"/>
                </a:lnTo>
                <a:lnTo>
                  <a:pt x="166" y="358993"/>
                </a:lnTo>
                <a:lnTo>
                  <a:pt x="0" y="425491"/>
                </a:lnTo>
                <a:lnTo>
                  <a:pt x="4" y="1430121"/>
                </a:lnTo>
                <a:lnTo>
                  <a:pt x="166" y="1495650"/>
                </a:lnTo>
                <a:lnTo>
                  <a:pt x="1334" y="1551364"/>
                </a:lnTo>
                <a:lnTo>
                  <a:pt x="4521" y="1598650"/>
                </a:lnTo>
                <a:lnTo>
                  <a:pt x="10679" y="1640317"/>
                </a:lnTo>
                <a:lnTo>
                  <a:pt x="20850" y="1679842"/>
                </a:lnTo>
                <a:lnTo>
                  <a:pt x="40113" y="1721085"/>
                </a:lnTo>
                <a:lnTo>
                  <a:pt x="65967" y="1757930"/>
                </a:lnTo>
                <a:lnTo>
                  <a:pt x="97683" y="1789645"/>
                </a:lnTo>
                <a:lnTo>
                  <a:pt x="134528" y="1815499"/>
                </a:lnTo>
                <a:lnTo>
                  <a:pt x="175771" y="1834761"/>
                </a:lnTo>
                <a:lnTo>
                  <a:pt x="215296" y="1844937"/>
                </a:lnTo>
                <a:lnTo>
                  <a:pt x="256963" y="1851109"/>
                </a:lnTo>
                <a:lnTo>
                  <a:pt x="303840" y="1854279"/>
                </a:lnTo>
                <a:lnTo>
                  <a:pt x="358994" y="1855446"/>
                </a:lnTo>
                <a:lnTo>
                  <a:pt x="425491" y="1855613"/>
                </a:lnTo>
                <a:lnTo>
                  <a:pt x="2852324" y="1855613"/>
                </a:lnTo>
                <a:lnTo>
                  <a:pt x="2919745" y="1855446"/>
                </a:lnTo>
                <a:lnTo>
                  <a:pt x="2975459" y="1854279"/>
                </a:lnTo>
                <a:lnTo>
                  <a:pt x="3022623" y="1851109"/>
                </a:lnTo>
                <a:lnTo>
                  <a:pt x="3064396" y="1844937"/>
                </a:lnTo>
                <a:lnTo>
                  <a:pt x="3103936" y="1834761"/>
                </a:lnTo>
                <a:lnTo>
                  <a:pt x="3145180" y="1815499"/>
                </a:lnTo>
                <a:lnTo>
                  <a:pt x="3182025" y="1789645"/>
                </a:lnTo>
                <a:lnTo>
                  <a:pt x="3213739" y="1757930"/>
                </a:lnTo>
                <a:lnTo>
                  <a:pt x="3239594" y="1721085"/>
                </a:lnTo>
                <a:lnTo>
                  <a:pt x="3258856" y="1679842"/>
                </a:lnTo>
                <a:lnTo>
                  <a:pt x="3269034" y="1640302"/>
                </a:lnTo>
                <a:lnTo>
                  <a:pt x="3275212" y="1598529"/>
                </a:lnTo>
                <a:lnTo>
                  <a:pt x="3278374" y="1551773"/>
                </a:lnTo>
                <a:lnTo>
                  <a:pt x="3279541" y="1496619"/>
                </a:lnTo>
                <a:lnTo>
                  <a:pt x="3279708" y="1430121"/>
                </a:lnTo>
                <a:lnTo>
                  <a:pt x="3279703" y="425491"/>
                </a:lnTo>
                <a:lnTo>
                  <a:pt x="3279541" y="359961"/>
                </a:lnTo>
                <a:lnTo>
                  <a:pt x="3278374" y="304248"/>
                </a:lnTo>
                <a:lnTo>
                  <a:pt x="3275186" y="256962"/>
                </a:lnTo>
                <a:lnTo>
                  <a:pt x="3269028" y="215295"/>
                </a:lnTo>
                <a:lnTo>
                  <a:pt x="3258856" y="175770"/>
                </a:lnTo>
                <a:lnTo>
                  <a:pt x="3239594" y="134527"/>
                </a:lnTo>
                <a:lnTo>
                  <a:pt x="3213739" y="97682"/>
                </a:lnTo>
                <a:lnTo>
                  <a:pt x="3182025" y="65967"/>
                </a:lnTo>
                <a:lnTo>
                  <a:pt x="3145180" y="40113"/>
                </a:lnTo>
                <a:lnTo>
                  <a:pt x="3103936" y="20850"/>
                </a:lnTo>
                <a:lnTo>
                  <a:pt x="3064411" y="10675"/>
                </a:lnTo>
                <a:lnTo>
                  <a:pt x="3022744" y="4503"/>
                </a:lnTo>
                <a:lnTo>
                  <a:pt x="2975867" y="1334"/>
                </a:lnTo>
                <a:lnTo>
                  <a:pt x="2920714" y="166"/>
                </a:lnTo>
                <a:lnTo>
                  <a:pt x="2854216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66236" y="2814438"/>
            <a:ext cx="249364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701040">
              <a:lnSpc>
                <a:spcPts val="4120"/>
              </a:lnSpc>
              <a:spcBef>
                <a:spcPts val="23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Bean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sta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45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ated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58610" y="3256653"/>
            <a:ext cx="763270" cy="213995"/>
            <a:chOff x="2758610" y="3256653"/>
            <a:chExt cx="763270" cy="213995"/>
          </a:xfrm>
        </p:grpSpPr>
        <p:sp>
          <p:nvSpPr>
            <p:cNvPr id="12" name="object 12"/>
            <p:cNvSpPr/>
            <p:nvPr/>
          </p:nvSpPr>
          <p:spPr>
            <a:xfrm>
              <a:off x="2758610" y="3363456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5">
                  <a:moveTo>
                    <a:pt x="0" y="0"/>
                  </a:moveTo>
                  <a:lnTo>
                    <a:pt x="549306" y="0"/>
                  </a:lnTo>
                  <a:lnTo>
                    <a:pt x="57548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7916" y="325665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1874549" y="2435650"/>
            <a:ext cx="3279775" cy="1856105"/>
          </a:xfrm>
          <a:custGeom>
            <a:avLst/>
            <a:gdLst/>
            <a:ahLst/>
            <a:cxnLst/>
            <a:rect l="l" t="t" r="r" b="b"/>
            <a:pathLst>
              <a:path w="3279775" h="1856104">
                <a:moveTo>
                  <a:pt x="2854216" y="0"/>
                </a:moveTo>
                <a:lnTo>
                  <a:pt x="427379" y="0"/>
                </a:lnTo>
                <a:lnTo>
                  <a:pt x="359958" y="166"/>
                </a:lnTo>
                <a:lnTo>
                  <a:pt x="304244" y="1334"/>
                </a:lnTo>
                <a:lnTo>
                  <a:pt x="257080" y="4503"/>
                </a:lnTo>
                <a:lnTo>
                  <a:pt x="215306" y="10675"/>
                </a:lnTo>
                <a:lnTo>
                  <a:pt x="175764" y="20850"/>
                </a:lnTo>
                <a:lnTo>
                  <a:pt x="134521" y="40113"/>
                </a:lnTo>
                <a:lnTo>
                  <a:pt x="97678" y="65967"/>
                </a:lnTo>
                <a:lnTo>
                  <a:pt x="65964" y="97682"/>
                </a:lnTo>
                <a:lnTo>
                  <a:pt x="40111" y="134527"/>
                </a:lnTo>
                <a:lnTo>
                  <a:pt x="20847" y="175770"/>
                </a:lnTo>
                <a:lnTo>
                  <a:pt x="10671" y="215310"/>
                </a:lnTo>
                <a:lnTo>
                  <a:pt x="4494" y="257083"/>
                </a:lnTo>
                <a:lnTo>
                  <a:pt x="1334" y="303839"/>
                </a:lnTo>
                <a:lnTo>
                  <a:pt x="166" y="358993"/>
                </a:lnTo>
                <a:lnTo>
                  <a:pt x="0" y="425491"/>
                </a:lnTo>
                <a:lnTo>
                  <a:pt x="4" y="1430121"/>
                </a:lnTo>
                <a:lnTo>
                  <a:pt x="166" y="1495650"/>
                </a:lnTo>
                <a:lnTo>
                  <a:pt x="1334" y="1551364"/>
                </a:lnTo>
                <a:lnTo>
                  <a:pt x="4520" y="1598650"/>
                </a:lnTo>
                <a:lnTo>
                  <a:pt x="10677" y="1640317"/>
                </a:lnTo>
                <a:lnTo>
                  <a:pt x="20847" y="1679842"/>
                </a:lnTo>
                <a:lnTo>
                  <a:pt x="40111" y="1721085"/>
                </a:lnTo>
                <a:lnTo>
                  <a:pt x="65964" y="1757930"/>
                </a:lnTo>
                <a:lnTo>
                  <a:pt x="97678" y="1789645"/>
                </a:lnTo>
                <a:lnTo>
                  <a:pt x="134521" y="1815499"/>
                </a:lnTo>
                <a:lnTo>
                  <a:pt x="175764" y="1834761"/>
                </a:lnTo>
                <a:lnTo>
                  <a:pt x="215291" y="1844937"/>
                </a:lnTo>
                <a:lnTo>
                  <a:pt x="256959" y="1851109"/>
                </a:lnTo>
                <a:lnTo>
                  <a:pt x="303835" y="1854279"/>
                </a:lnTo>
                <a:lnTo>
                  <a:pt x="358987" y="1855446"/>
                </a:lnTo>
                <a:lnTo>
                  <a:pt x="425484" y="1855613"/>
                </a:lnTo>
                <a:lnTo>
                  <a:pt x="2852321" y="1855613"/>
                </a:lnTo>
                <a:lnTo>
                  <a:pt x="2919743" y="1855446"/>
                </a:lnTo>
                <a:lnTo>
                  <a:pt x="2975456" y="1854279"/>
                </a:lnTo>
                <a:lnTo>
                  <a:pt x="3022620" y="1851109"/>
                </a:lnTo>
                <a:lnTo>
                  <a:pt x="3064394" y="1844937"/>
                </a:lnTo>
                <a:lnTo>
                  <a:pt x="3103936" y="1834761"/>
                </a:lnTo>
                <a:lnTo>
                  <a:pt x="3145179" y="1815499"/>
                </a:lnTo>
                <a:lnTo>
                  <a:pt x="3182022" y="1789645"/>
                </a:lnTo>
                <a:lnTo>
                  <a:pt x="3213736" y="1757930"/>
                </a:lnTo>
                <a:lnTo>
                  <a:pt x="3239589" y="1721085"/>
                </a:lnTo>
                <a:lnTo>
                  <a:pt x="3258853" y="1679842"/>
                </a:lnTo>
                <a:lnTo>
                  <a:pt x="3269029" y="1640302"/>
                </a:lnTo>
                <a:lnTo>
                  <a:pt x="3275206" y="1598529"/>
                </a:lnTo>
                <a:lnTo>
                  <a:pt x="3278366" y="1551773"/>
                </a:lnTo>
                <a:lnTo>
                  <a:pt x="3279534" y="1496619"/>
                </a:lnTo>
                <a:lnTo>
                  <a:pt x="3279701" y="1430121"/>
                </a:lnTo>
                <a:lnTo>
                  <a:pt x="3279696" y="425491"/>
                </a:lnTo>
                <a:lnTo>
                  <a:pt x="3279534" y="359961"/>
                </a:lnTo>
                <a:lnTo>
                  <a:pt x="3278366" y="304248"/>
                </a:lnTo>
                <a:lnTo>
                  <a:pt x="3275180" y="256962"/>
                </a:lnTo>
                <a:lnTo>
                  <a:pt x="3269023" y="215295"/>
                </a:lnTo>
                <a:lnTo>
                  <a:pt x="3258853" y="175770"/>
                </a:lnTo>
                <a:lnTo>
                  <a:pt x="3239589" y="134527"/>
                </a:lnTo>
                <a:lnTo>
                  <a:pt x="3213736" y="97682"/>
                </a:lnTo>
                <a:lnTo>
                  <a:pt x="3182022" y="65967"/>
                </a:lnTo>
                <a:lnTo>
                  <a:pt x="3145179" y="40113"/>
                </a:lnTo>
                <a:lnTo>
                  <a:pt x="3103936" y="20850"/>
                </a:lnTo>
                <a:lnTo>
                  <a:pt x="3064409" y="10675"/>
                </a:lnTo>
                <a:lnTo>
                  <a:pt x="3022742" y="4503"/>
                </a:lnTo>
                <a:lnTo>
                  <a:pt x="2975865" y="1334"/>
                </a:lnTo>
                <a:lnTo>
                  <a:pt x="2920713" y="166"/>
                </a:lnTo>
                <a:lnTo>
                  <a:pt x="2854216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945051" y="2814438"/>
            <a:ext cx="312864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79095" marR="5080" indent="-367030">
              <a:lnSpc>
                <a:spcPts val="4120"/>
              </a:lnSpc>
              <a:spcBef>
                <a:spcPts val="235"/>
              </a:spcBef>
            </a:pP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3450" b="1" i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Spring </a:t>
            </a:r>
            <a:r>
              <a:rPr sz="3450" b="1" i="1" spc="-9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058071" y="3256653"/>
            <a:ext cx="763270" cy="213995"/>
            <a:chOff x="11058071" y="3256653"/>
            <a:chExt cx="763270" cy="213995"/>
          </a:xfrm>
        </p:grpSpPr>
        <p:sp>
          <p:nvSpPr>
            <p:cNvPr id="17" name="object 17"/>
            <p:cNvSpPr/>
            <p:nvPr/>
          </p:nvSpPr>
          <p:spPr>
            <a:xfrm>
              <a:off x="11058071" y="3363456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5">
                  <a:moveTo>
                    <a:pt x="0" y="0"/>
                  </a:moveTo>
                  <a:lnTo>
                    <a:pt x="549306" y="0"/>
                  </a:lnTo>
                  <a:lnTo>
                    <a:pt x="57548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07384" y="325665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16024276" y="2435650"/>
            <a:ext cx="3279775" cy="1856105"/>
          </a:xfrm>
          <a:custGeom>
            <a:avLst/>
            <a:gdLst/>
            <a:ahLst/>
            <a:cxnLst/>
            <a:rect l="l" t="t" r="r" b="b"/>
            <a:pathLst>
              <a:path w="3279775" h="1856104">
                <a:moveTo>
                  <a:pt x="2854216" y="0"/>
                </a:moveTo>
                <a:lnTo>
                  <a:pt x="427379" y="0"/>
                </a:lnTo>
                <a:lnTo>
                  <a:pt x="359962" y="166"/>
                </a:lnTo>
                <a:lnTo>
                  <a:pt x="304249" y="1334"/>
                </a:lnTo>
                <a:lnTo>
                  <a:pt x="257085" y="4503"/>
                </a:lnTo>
                <a:lnTo>
                  <a:pt x="215312" y="10675"/>
                </a:lnTo>
                <a:lnTo>
                  <a:pt x="175774" y="20850"/>
                </a:lnTo>
                <a:lnTo>
                  <a:pt x="134531" y="40113"/>
                </a:lnTo>
                <a:lnTo>
                  <a:pt x="97685" y="65967"/>
                </a:lnTo>
                <a:lnTo>
                  <a:pt x="65968" y="97682"/>
                </a:lnTo>
                <a:lnTo>
                  <a:pt x="40112" y="134527"/>
                </a:lnTo>
                <a:lnTo>
                  <a:pt x="20847" y="175770"/>
                </a:lnTo>
                <a:lnTo>
                  <a:pt x="10671" y="215310"/>
                </a:lnTo>
                <a:lnTo>
                  <a:pt x="4494" y="257083"/>
                </a:lnTo>
                <a:lnTo>
                  <a:pt x="1334" y="303839"/>
                </a:lnTo>
                <a:lnTo>
                  <a:pt x="166" y="358993"/>
                </a:lnTo>
                <a:lnTo>
                  <a:pt x="0" y="425491"/>
                </a:lnTo>
                <a:lnTo>
                  <a:pt x="4" y="1430121"/>
                </a:lnTo>
                <a:lnTo>
                  <a:pt x="166" y="1495650"/>
                </a:lnTo>
                <a:lnTo>
                  <a:pt x="1334" y="1551364"/>
                </a:lnTo>
                <a:lnTo>
                  <a:pt x="4520" y="1598650"/>
                </a:lnTo>
                <a:lnTo>
                  <a:pt x="10677" y="1640317"/>
                </a:lnTo>
                <a:lnTo>
                  <a:pt x="20847" y="1679842"/>
                </a:lnTo>
                <a:lnTo>
                  <a:pt x="40112" y="1721085"/>
                </a:lnTo>
                <a:lnTo>
                  <a:pt x="65968" y="1757930"/>
                </a:lnTo>
                <a:lnTo>
                  <a:pt x="97685" y="1789645"/>
                </a:lnTo>
                <a:lnTo>
                  <a:pt x="134531" y="1815499"/>
                </a:lnTo>
                <a:lnTo>
                  <a:pt x="175774" y="1834761"/>
                </a:lnTo>
                <a:lnTo>
                  <a:pt x="215297" y="1844937"/>
                </a:lnTo>
                <a:lnTo>
                  <a:pt x="256964" y="1851109"/>
                </a:lnTo>
                <a:lnTo>
                  <a:pt x="303842" y="1854279"/>
                </a:lnTo>
                <a:lnTo>
                  <a:pt x="358997" y="1855446"/>
                </a:lnTo>
                <a:lnTo>
                  <a:pt x="425494" y="1855613"/>
                </a:lnTo>
                <a:lnTo>
                  <a:pt x="2852321" y="1855613"/>
                </a:lnTo>
                <a:lnTo>
                  <a:pt x="2919744" y="1855446"/>
                </a:lnTo>
                <a:lnTo>
                  <a:pt x="2975459" y="1854279"/>
                </a:lnTo>
                <a:lnTo>
                  <a:pt x="3022625" y="1851109"/>
                </a:lnTo>
                <a:lnTo>
                  <a:pt x="3064398" y="1844937"/>
                </a:lnTo>
                <a:lnTo>
                  <a:pt x="3103936" y="1834761"/>
                </a:lnTo>
                <a:lnTo>
                  <a:pt x="3145180" y="1815499"/>
                </a:lnTo>
                <a:lnTo>
                  <a:pt x="3182025" y="1789645"/>
                </a:lnTo>
                <a:lnTo>
                  <a:pt x="3213740" y="1757930"/>
                </a:lnTo>
                <a:lnTo>
                  <a:pt x="3239594" y="1721085"/>
                </a:lnTo>
                <a:lnTo>
                  <a:pt x="3258853" y="1679842"/>
                </a:lnTo>
                <a:lnTo>
                  <a:pt x="3269034" y="1640302"/>
                </a:lnTo>
                <a:lnTo>
                  <a:pt x="3275214" y="1598529"/>
                </a:lnTo>
                <a:lnTo>
                  <a:pt x="3278376" y="1551773"/>
                </a:lnTo>
                <a:lnTo>
                  <a:pt x="3279544" y="1496619"/>
                </a:lnTo>
                <a:lnTo>
                  <a:pt x="3279711" y="1430121"/>
                </a:lnTo>
                <a:lnTo>
                  <a:pt x="3279706" y="425491"/>
                </a:lnTo>
                <a:lnTo>
                  <a:pt x="3279544" y="359961"/>
                </a:lnTo>
                <a:lnTo>
                  <a:pt x="3278376" y="304248"/>
                </a:lnTo>
                <a:lnTo>
                  <a:pt x="3275188" y="256962"/>
                </a:lnTo>
                <a:lnTo>
                  <a:pt x="3269028" y="215295"/>
                </a:lnTo>
                <a:lnTo>
                  <a:pt x="3258853" y="175770"/>
                </a:lnTo>
                <a:lnTo>
                  <a:pt x="3239594" y="134527"/>
                </a:lnTo>
                <a:lnTo>
                  <a:pt x="3213740" y="97682"/>
                </a:lnTo>
                <a:lnTo>
                  <a:pt x="3182025" y="65967"/>
                </a:lnTo>
                <a:lnTo>
                  <a:pt x="3145180" y="40113"/>
                </a:lnTo>
                <a:lnTo>
                  <a:pt x="3103936" y="20850"/>
                </a:lnTo>
                <a:lnTo>
                  <a:pt x="3064413" y="10675"/>
                </a:lnTo>
                <a:lnTo>
                  <a:pt x="3022746" y="4503"/>
                </a:lnTo>
                <a:lnTo>
                  <a:pt x="2975869" y="1334"/>
                </a:lnTo>
                <a:lnTo>
                  <a:pt x="2920714" y="166"/>
                </a:lnTo>
                <a:lnTo>
                  <a:pt x="2854216" y="0"/>
                </a:lnTo>
                <a:close/>
              </a:path>
            </a:pathLst>
          </a:custGeom>
          <a:solidFill>
            <a:srgbClr val="D56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290469" y="2814438"/>
            <a:ext cx="275399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00660" marR="5080" indent="-188595">
              <a:lnSpc>
                <a:spcPts val="4120"/>
              </a:lnSpc>
              <a:spcBef>
                <a:spcPts val="235"/>
              </a:spcBef>
            </a:pPr>
            <a:r>
              <a:rPr sz="3450" b="1" spc="-6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Custom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Init</a:t>
            </a:r>
            <a:r>
              <a:rPr sz="3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207809" y="3256653"/>
            <a:ext cx="763270" cy="213995"/>
            <a:chOff x="15207809" y="3256653"/>
            <a:chExt cx="763270" cy="213995"/>
          </a:xfrm>
        </p:grpSpPr>
        <p:sp>
          <p:nvSpPr>
            <p:cNvPr id="22" name="object 22"/>
            <p:cNvSpPr/>
            <p:nvPr/>
          </p:nvSpPr>
          <p:spPr>
            <a:xfrm>
              <a:off x="15207809" y="3363456"/>
              <a:ext cx="575945" cy="0"/>
            </a:xfrm>
            <a:custGeom>
              <a:avLst/>
              <a:gdLst/>
              <a:ahLst/>
              <a:cxnLst/>
              <a:rect l="l" t="t" r="r" b="b"/>
              <a:pathLst>
                <a:path w="575944">
                  <a:moveTo>
                    <a:pt x="0" y="0"/>
                  </a:moveTo>
                  <a:lnTo>
                    <a:pt x="549306" y="0"/>
                  </a:lnTo>
                  <a:lnTo>
                    <a:pt x="575483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757112" y="3256653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662458" y="5421689"/>
            <a:ext cx="5498465" cy="1822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Bean</a:t>
            </a:r>
            <a:r>
              <a:rPr sz="3950" b="1" spc="-2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Is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Ready</a:t>
            </a:r>
            <a:r>
              <a:rPr sz="3950" b="1" spc="-1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For</a:t>
            </a:r>
            <a:r>
              <a:rPr sz="3950" b="1" spc="-1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Use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950" b="1" dirty="0">
                <a:latin typeface="Arial"/>
                <a:cs typeface="Arial"/>
              </a:rPr>
              <a:t>Container</a:t>
            </a:r>
            <a:r>
              <a:rPr sz="3950" b="1" spc="-4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Is</a:t>
            </a:r>
            <a:r>
              <a:rPr sz="3950" b="1" spc="-35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Shutdown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4354" y="6225930"/>
            <a:ext cx="8605201" cy="65659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3521179" y="4340109"/>
            <a:ext cx="4157345" cy="923925"/>
            <a:chOff x="13521179" y="4340109"/>
            <a:chExt cx="4157345" cy="923925"/>
          </a:xfrm>
        </p:grpSpPr>
        <p:sp>
          <p:nvSpPr>
            <p:cNvPr id="27" name="object 27"/>
            <p:cNvSpPr/>
            <p:nvPr/>
          </p:nvSpPr>
          <p:spPr>
            <a:xfrm>
              <a:off x="13704885" y="4366287"/>
              <a:ext cx="3947795" cy="798195"/>
            </a:xfrm>
            <a:custGeom>
              <a:avLst/>
              <a:gdLst/>
              <a:ahLst/>
              <a:cxnLst/>
              <a:rect l="l" t="t" r="r" b="b"/>
              <a:pathLst>
                <a:path w="3947794" h="798195">
                  <a:moveTo>
                    <a:pt x="3947445" y="0"/>
                  </a:moveTo>
                  <a:lnTo>
                    <a:pt x="25658" y="792852"/>
                  </a:lnTo>
                  <a:lnTo>
                    <a:pt x="0" y="798039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521179" y="5054454"/>
              <a:ext cx="231140" cy="209550"/>
            </a:xfrm>
            <a:custGeom>
              <a:avLst/>
              <a:gdLst/>
              <a:ahLst/>
              <a:cxnLst/>
              <a:rect l="l" t="t" r="r" b="b"/>
              <a:pathLst>
                <a:path w="231140" h="209550">
                  <a:moveTo>
                    <a:pt x="188203" y="0"/>
                  </a:moveTo>
                  <a:lnTo>
                    <a:pt x="0" y="147012"/>
                  </a:lnTo>
                  <a:lnTo>
                    <a:pt x="230527" y="209370"/>
                  </a:lnTo>
                  <a:lnTo>
                    <a:pt x="1882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8222793" y="8087001"/>
            <a:ext cx="3658870" cy="1856105"/>
          </a:xfrm>
          <a:custGeom>
            <a:avLst/>
            <a:gdLst/>
            <a:ahLst/>
            <a:cxnLst/>
            <a:rect l="l" t="t" r="r" b="b"/>
            <a:pathLst>
              <a:path w="3658870" h="1856104">
                <a:moveTo>
                  <a:pt x="3233025" y="0"/>
                </a:moveTo>
                <a:lnTo>
                  <a:pt x="427383" y="0"/>
                </a:lnTo>
                <a:lnTo>
                  <a:pt x="359962" y="166"/>
                </a:lnTo>
                <a:lnTo>
                  <a:pt x="304248" y="1334"/>
                </a:lnTo>
                <a:lnTo>
                  <a:pt x="257084" y="4503"/>
                </a:lnTo>
                <a:lnTo>
                  <a:pt x="215311" y="10675"/>
                </a:lnTo>
                <a:lnTo>
                  <a:pt x="175771" y="20850"/>
                </a:lnTo>
                <a:lnTo>
                  <a:pt x="134528" y="40113"/>
                </a:lnTo>
                <a:lnTo>
                  <a:pt x="97683" y="65967"/>
                </a:lnTo>
                <a:lnTo>
                  <a:pt x="65968" y="97683"/>
                </a:lnTo>
                <a:lnTo>
                  <a:pt x="40114" y="134528"/>
                </a:lnTo>
                <a:lnTo>
                  <a:pt x="20851" y="175771"/>
                </a:lnTo>
                <a:lnTo>
                  <a:pt x="10673" y="215311"/>
                </a:lnTo>
                <a:lnTo>
                  <a:pt x="4495" y="257084"/>
                </a:lnTo>
                <a:lnTo>
                  <a:pt x="1334" y="303839"/>
                </a:lnTo>
                <a:lnTo>
                  <a:pt x="166" y="358993"/>
                </a:lnTo>
                <a:lnTo>
                  <a:pt x="0" y="425491"/>
                </a:lnTo>
                <a:lnTo>
                  <a:pt x="4" y="1430121"/>
                </a:lnTo>
                <a:lnTo>
                  <a:pt x="166" y="1495651"/>
                </a:lnTo>
                <a:lnTo>
                  <a:pt x="1334" y="1551365"/>
                </a:lnTo>
                <a:lnTo>
                  <a:pt x="4521" y="1598650"/>
                </a:lnTo>
                <a:lnTo>
                  <a:pt x="10679" y="1640317"/>
                </a:lnTo>
                <a:lnTo>
                  <a:pt x="20851" y="1679842"/>
                </a:lnTo>
                <a:lnTo>
                  <a:pt x="40114" y="1721085"/>
                </a:lnTo>
                <a:lnTo>
                  <a:pt x="65968" y="1757930"/>
                </a:lnTo>
                <a:lnTo>
                  <a:pt x="97683" y="1789645"/>
                </a:lnTo>
                <a:lnTo>
                  <a:pt x="134528" y="1815500"/>
                </a:lnTo>
                <a:lnTo>
                  <a:pt x="175771" y="1834762"/>
                </a:lnTo>
                <a:lnTo>
                  <a:pt x="215296" y="1844938"/>
                </a:lnTo>
                <a:lnTo>
                  <a:pt x="256963" y="1851109"/>
                </a:lnTo>
                <a:lnTo>
                  <a:pt x="303840" y="1854279"/>
                </a:lnTo>
                <a:lnTo>
                  <a:pt x="358994" y="1855446"/>
                </a:lnTo>
                <a:lnTo>
                  <a:pt x="425491" y="1855613"/>
                </a:lnTo>
                <a:lnTo>
                  <a:pt x="3231129" y="1855613"/>
                </a:lnTo>
                <a:lnTo>
                  <a:pt x="3298551" y="1855446"/>
                </a:lnTo>
                <a:lnTo>
                  <a:pt x="3354264" y="1854279"/>
                </a:lnTo>
                <a:lnTo>
                  <a:pt x="3401429" y="1851109"/>
                </a:lnTo>
                <a:lnTo>
                  <a:pt x="3443203" y="1844938"/>
                </a:lnTo>
                <a:lnTo>
                  <a:pt x="3482745" y="1834762"/>
                </a:lnTo>
                <a:lnTo>
                  <a:pt x="3523987" y="1815500"/>
                </a:lnTo>
                <a:lnTo>
                  <a:pt x="3560830" y="1789645"/>
                </a:lnTo>
                <a:lnTo>
                  <a:pt x="3592544" y="1757930"/>
                </a:lnTo>
                <a:lnTo>
                  <a:pt x="3618398" y="1721085"/>
                </a:lnTo>
                <a:lnTo>
                  <a:pt x="3637662" y="1679842"/>
                </a:lnTo>
                <a:lnTo>
                  <a:pt x="3647837" y="1640302"/>
                </a:lnTo>
                <a:lnTo>
                  <a:pt x="3654014" y="1598529"/>
                </a:lnTo>
                <a:lnTo>
                  <a:pt x="3657175" y="1551773"/>
                </a:lnTo>
                <a:lnTo>
                  <a:pt x="3658342" y="1496620"/>
                </a:lnTo>
                <a:lnTo>
                  <a:pt x="3658509" y="1430121"/>
                </a:lnTo>
                <a:lnTo>
                  <a:pt x="3658504" y="425491"/>
                </a:lnTo>
                <a:lnTo>
                  <a:pt x="3658342" y="359962"/>
                </a:lnTo>
                <a:lnTo>
                  <a:pt x="3657175" y="304248"/>
                </a:lnTo>
                <a:lnTo>
                  <a:pt x="3653988" y="256963"/>
                </a:lnTo>
                <a:lnTo>
                  <a:pt x="3647831" y="215296"/>
                </a:lnTo>
                <a:lnTo>
                  <a:pt x="3637662" y="175771"/>
                </a:lnTo>
                <a:lnTo>
                  <a:pt x="3618398" y="134528"/>
                </a:lnTo>
                <a:lnTo>
                  <a:pt x="3592544" y="97683"/>
                </a:lnTo>
                <a:lnTo>
                  <a:pt x="3560830" y="65967"/>
                </a:lnTo>
                <a:lnTo>
                  <a:pt x="3523987" y="40113"/>
                </a:lnTo>
                <a:lnTo>
                  <a:pt x="3482745" y="20850"/>
                </a:lnTo>
                <a:lnTo>
                  <a:pt x="3443218" y="10675"/>
                </a:lnTo>
                <a:lnTo>
                  <a:pt x="3401550" y="4503"/>
                </a:lnTo>
                <a:lnTo>
                  <a:pt x="3354674" y="1334"/>
                </a:lnTo>
                <a:lnTo>
                  <a:pt x="3299521" y="166"/>
                </a:lnTo>
                <a:lnTo>
                  <a:pt x="3233025" y="0"/>
                </a:lnTo>
                <a:close/>
              </a:path>
            </a:pathLst>
          </a:custGeom>
          <a:solidFill>
            <a:srgbClr val="D56F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74479" y="8458246"/>
            <a:ext cx="3348990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303530">
              <a:lnSpc>
                <a:spcPts val="4120"/>
              </a:lnSpc>
              <a:spcBef>
                <a:spcPts val="235"/>
              </a:spcBef>
            </a:pPr>
            <a:r>
              <a:rPr sz="3450" b="1" spc="-6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Custom </a:t>
            </a:r>
            <a:r>
              <a:rPr sz="34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Destroy</a:t>
            </a:r>
            <a:r>
              <a:rPr sz="3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918273" y="7115587"/>
            <a:ext cx="213995" cy="825500"/>
            <a:chOff x="9918273" y="7115587"/>
            <a:chExt cx="213995" cy="825500"/>
          </a:xfrm>
        </p:grpSpPr>
        <p:sp>
          <p:nvSpPr>
            <p:cNvPr id="32" name="object 32"/>
            <p:cNvSpPr/>
            <p:nvPr/>
          </p:nvSpPr>
          <p:spPr>
            <a:xfrm>
              <a:off x="10025076" y="7115587"/>
              <a:ext cx="0" cy="637540"/>
            </a:xfrm>
            <a:custGeom>
              <a:avLst/>
              <a:gdLst/>
              <a:ahLst/>
              <a:cxnLst/>
              <a:rect l="l" t="t" r="r" b="b"/>
              <a:pathLst>
                <a:path h="637540">
                  <a:moveTo>
                    <a:pt x="0" y="0"/>
                  </a:moveTo>
                  <a:lnTo>
                    <a:pt x="0" y="637472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918273" y="7726882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213606" y="0"/>
                  </a:moveTo>
                  <a:lnTo>
                    <a:pt x="0" y="0"/>
                  </a:lnTo>
                  <a:lnTo>
                    <a:pt x="106803" y="213606"/>
                  </a:lnTo>
                  <a:lnTo>
                    <a:pt x="2136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2079381" y="7958874"/>
            <a:ext cx="4779010" cy="2112010"/>
            <a:chOff x="12079381" y="7958874"/>
            <a:chExt cx="4779010" cy="211201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60850" y="7958874"/>
              <a:ext cx="3497275" cy="211186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079381" y="9014808"/>
              <a:ext cx="1834514" cy="0"/>
            </a:xfrm>
            <a:custGeom>
              <a:avLst/>
              <a:gdLst/>
              <a:ahLst/>
              <a:cxnLst/>
              <a:rect l="l" t="t" r="r" b="b"/>
              <a:pathLst>
                <a:path w="1834515">
                  <a:moveTo>
                    <a:pt x="0" y="0"/>
                  </a:moveTo>
                  <a:lnTo>
                    <a:pt x="1808194" y="0"/>
                  </a:lnTo>
                  <a:lnTo>
                    <a:pt x="1834371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887567" y="8908005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8503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Times New Roman"/>
                <a:cs typeface="Times New Roman"/>
              </a:rPr>
              <a:t>Bean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Lifecycle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160" dirty="0">
                <a:latin typeface="Times New Roman"/>
                <a:cs typeface="Times New Roman"/>
              </a:rPr>
              <a:t>Methods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125" dirty="0">
                <a:latin typeface="Times New Roman"/>
                <a:cs typeface="Times New Roman"/>
              </a:rPr>
              <a:t>/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195" dirty="0">
                <a:latin typeface="Times New Roman"/>
                <a:cs typeface="Times New Roman"/>
              </a:rPr>
              <a:t>Hooks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9334" y="1851117"/>
            <a:ext cx="13534390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00710" algn="l"/>
                <a:tab pos="601345" algn="l"/>
              </a:tabLst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add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during </a:t>
            </a:r>
            <a:r>
              <a:rPr sz="4250" b="1" spc="15" dirty="0">
                <a:latin typeface="Palatino Linotype"/>
                <a:cs typeface="Palatino Linotype"/>
              </a:rPr>
              <a:t>bean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initialization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19810" algn="l"/>
                <a:tab pos="1020444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Calling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business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logic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methods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19810" algn="l"/>
                <a:tab pos="1020444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Setting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up</a:t>
            </a:r>
            <a:r>
              <a:rPr sz="4250" spc="10" dirty="0">
                <a:latin typeface="Palatino Linotype"/>
                <a:cs typeface="Palatino Linotype"/>
              </a:rPr>
              <a:t> handles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resources</a:t>
            </a:r>
            <a:r>
              <a:rPr sz="4250" spc="10" dirty="0">
                <a:latin typeface="Palatino Linotype"/>
                <a:cs typeface="Palatino Linotype"/>
              </a:rPr>
              <a:t> (db, sockets,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r>
              <a:rPr sz="4250" spc="10" dirty="0">
                <a:latin typeface="Palatino Linotype"/>
                <a:cs typeface="Palatino Linotype"/>
              </a:rPr>
              <a:t> etc)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613999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2769" y="6018529"/>
            <a:ext cx="13098144" cy="298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35"/>
              </a:spcBef>
            </a:pPr>
            <a:r>
              <a:rPr sz="4250" spc="-110" dirty="0">
                <a:latin typeface="Palatino Linotype"/>
                <a:cs typeface="Palatino Linotype"/>
              </a:rPr>
              <a:t>You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add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during </a:t>
            </a:r>
            <a:r>
              <a:rPr sz="4250" b="1" spc="15" dirty="0">
                <a:latin typeface="Palatino Linotype"/>
                <a:cs typeface="Palatino Linotype"/>
              </a:rPr>
              <a:t>bean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destruction</a:t>
            </a:r>
            <a:endParaRPr sz="4250">
              <a:latin typeface="Palatino Linotype"/>
              <a:cs typeface="Palatino Linotype"/>
            </a:endParaRPr>
          </a:p>
          <a:p>
            <a:pPr marL="6261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26110" algn="l"/>
                <a:tab pos="62674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Calling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custom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business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logic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endParaRPr sz="4250">
              <a:latin typeface="Palatino Linotype"/>
              <a:cs typeface="Palatino Linotype"/>
            </a:endParaRPr>
          </a:p>
          <a:p>
            <a:pPr marL="6261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26110" algn="l"/>
                <a:tab pos="62674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Clean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up</a:t>
            </a:r>
            <a:r>
              <a:rPr sz="4250" spc="10" dirty="0">
                <a:latin typeface="Palatino Linotype"/>
                <a:cs typeface="Palatino Linotype"/>
              </a:rPr>
              <a:t> handles</a:t>
            </a:r>
            <a:r>
              <a:rPr sz="4250" spc="15" dirty="0">
                <a:latin typeface="Palatino Linotype"/>
                <a:cs typeface="Palatino Linotype"/>
              </a:rPr>
              <a:t> 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resources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(db, sockets,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files</a:t>
            </a:r>
            <a:r>
              <a:rPr sz="4250" spc="10" dirty="0">
                <a:latin typeface="Palatino Linotype"/>
                <a:cs typeface="Palatino Linotype"/>
              </a:rPr>
              <a:t> etc)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8526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" dirty="0">
                <a:latin typeface="Times New Roman"/>
                <a:cs typeface="Times New Roman"/>
              </a:rPr>
              <a:t>Init</a:t>
            </a:r>
            <a:r>
              <a:rPr sz="6500" spc="135" dirty="0">
                <a:latin typeface="Times New Roman"/>
                <a:cs typeface="Times New Roman"/>
              </a:rPr>
              <a:t>: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220" dirty="0">
                <a:latin typeface="Times New Roman"/>
                <a:cs typeface="Times New Roman"/>
              </a:rPr>
              <a:t>metho</a:t>
            </a:r>
            <a:r>
              <a:rPr sz="6500" spc="370" dirty="0">
                <a:latin typeface="Times New Roman"/>
                <a:cs typeface="Times New Roman"/>
              </a:rPr>
              <a:t>d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10" dirty="0">
                <a:latin typeface="Times New Roman"/>
                <a:cs typeface="Times New Roman"/>
              </a:rPr>
              <a:t>con</a:t>
            </a:r>
            <a:r>
              <a:rPr sz="6500" spc="160" dirty="0">
                <a:latin typeface="Times New Roman"/>
                <a:cs typeface="Times New Roman"/>
              </a:rPr>
              <a:t>f</a:t>
            </a:r>
            <a:r>
              <a:rPr sz="6500" spc="130" dirty="0">
                <a:latin typeface="Times New Roman"/>
                <a:cs typeface="Times New Roman"/>
              </a:rPr>
              <a:t>iguration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21235" y="2988633"/>
            <a:ext cx="12254865" cy="6065520"/>
            <a:chOff x="2321235" y="2988633"/>
            <a:chExt cx="12254865" cy="6065520"/>
          </a:xfrm>
        </p:grpSpPr>
        <p:sp>
          <p:nvSpPr>
            <p:cNvPr id="4" name="object 4"/>
            <p:cNvSpPr/>
            <p:nvPr/>
          </p:nvSpPr>
          <p:spPr>
            <a:xfrm>
              <a:off x="2499240" y="3103813"/>
              <a:ext cx="11899265" cy="5605145"/>
            </a:xfrm>
            <a:custGeom>
              <a:avLst/>
              <a:gdLst/>
              <a:ahLst/>
              <a:cxnLst/>
              <a:rect l="l" t="t" r="r" b="b"/>
              <a:pathLst>
                <a:path w="11899265" h="5605145">
                  <a:moveTo>
                    <a:pt x="0" y="0"/>
                  </a:moveTo>
                  <a:lnTo>
                    <a:pt x="11898771" y="0"/>
                  </a:lnTo>
                  <a:lnTo>
                    <a:pt x="11898771" y="5604541"/>
                  </a:lnTo>
                  <a:lnTo>
                    <a:pt x="0" y="5604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1235" y="2988633"/>
              <a:ext cx="12254778" cy="60652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52666" y="3149507"/>
            <a:ext cx="11636375" cy="5487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spc="-3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spc="5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r>
              <a:rPr sz="3950" b="1" spc="-25" dirty="0">
                <a:solidFill>
                  <a:srgbClr val="932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129665" marR="5080" indent="-558800">
              <a:lnSpc>
                <a:spcPct val="100899"/>
              </a:lnSpc>
              <a:tabLst>
                <a:tab pos="2316480" algn="l"/>
              </a:tabLst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	</a:t>
            </a:r>
            <a:r>
              <a:rPr sz="3950" dirty="0">
                <a:solidFill>
                  <a:srgbClr val="932192"/>
                </a:solidFill>
                <a:latin typeface="Arial MT"/>
                <a:cs typeface="Arial MT"/>
              </a:rPr>
              <a:t>id</a:t>
            </a:r>
            <a:r>
              <a:rPr sz="3950" dirty="0">
                <a:latin typeface="Arial MT"/>
                <a:cs typeface="Arial MT"/>
              </a:rPr>
              <a:t>=</a:t>
            </a:r>
            <a:r>
              <a:rPr sz="3950" i="1" dirty="0">
                <a:solidFill>
                  <a:srgbClr val="3933FF"/>
                </a:solidFill>
                <a:latin typeface="Arial"/>
                <a:cs typeface="Arial"/>
              </a:rPr>
              <a:t>"myCoach" </a:t>
            </a:r>
            <a:r>
              <a:rPr sz="3950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spc="-5" dirty="0">
                <a:solidFill>
                  <a:srgbClr val="932192"/>
                </a:solidFill>
                <a:latin typeface="Arial MT"/>
                <a:cs typeface="Arial MT"/>
              </a:rPr>
              <a:t>class</a:t>
            </a:r>
            <a:r>
              <a:rPr sz="3950" spc="-5" dirty="0">
                <a:latin typeface="Arial MT"/>
                <a:cs typeface="Arial MT"/>
              </a:rPr>
              <a:t>=</a:t>
            </a:r>
            <a:r>
              <a:rPr sz="3950" i="1" spc="-5" dirty="0">
                <a:solidFill>
                  <a:srgbClr val="3933FF"/>
                </a:solidFill>
                <a:latin typeface="Arial"/>
                <a:cs typeface="Arial"/>
              </a:rPr>
              <a:t>"com.luv2code.springdemo.TrackCoach"</a:t>
            </a:r>
            <a:endParaRPr sz="3950">
              <a:latin typeface="Arial"/>
              <a:cs typeface="Arial"/>
            </a:endParaRPr>
          </a:p>
          <a:p>
            <a:pPr marL="152019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init-method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"doMyStartupStuff"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 marL="1520190">
              <a:lnSpc>
                <a:spcPct val="100000"/>
              </a:lnSpc>
              <a:spcBef>
                <a:spcPts val="45"/>
              </a:spcBef>
            </a:pPr>
            <a:r>
              <a:rPr sz="3950" b="1" spc="5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endParaRPr sz="3950">
              <a:latin typeface="Arial"/>
              <a:cs typeface="Arial"/>
            </a:endParaRPr>
          </a:p>
          <a:p>
            <a:pPr marL="570865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3411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75" dirty="0">
                <a:latin typeface="Times New Roman"/>
                <a:cs typeface="Times New Roman"/>
              </a:rPr>
              <a:t>Destr</a:t>
            </a:r>
            <a:r>
              <a:rPr sz="6500" spc="105" dirty="0">
                <a:latin typeface="Times New Roman"/>
                <a:cs typeface="Times New Roman"/>
              </a:rPr>
              <a:t>o</a:t>
            </a:r>
            <a:r>
              <a:rPr sz="6500" spc="-415" dirty="0">
                <a:latin typeface="Times New Roman"/>
                <a:cs typeface="Times New Roman"/>
              </a:rPr>
              <a:t>y</a:t>
            </a:r>
            <a:r>
              <a:rPr sz="6500" spc="-185" dirty="0">
                <a:latin typeface="Times New Roman"/>
                <a:cs typeface="Times New Roman"/>
              </a:rPr>
              <a:t>: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220" dirty="0">
                <a:latin typeface="Times New Roman"/>
                <a:cs typeface="Times New Roman"/>
              </a:rPr>
              <a:t>metho</a:t>
            </a:r>
            <a:r>
              <a:rPr sz="6500" spc="370" dirty="0">
                <a:latin typeface="Times New Roman"/>
                <a:cs typeface="Times New Roman"/>
              </a:rPr>
              <a:t>d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10" dirty="0">
                <a:latin typeface="Times New Roman"/>
                <a:cs typeface="Times New Roman"/>
              </a:rPr>
              <a:t>con</a:t>
            </a:r>
            <a:r>
              <a:rPr sz="6500" spc="160" dirty="0">
                <a:latin typeface="Times New Roman"/>
                <a:cs typeface="Times New Roman"/>
              </a:rPr>
              <a:t>f</a:t>
            </a:r>
            <a:r>
              <a:rPr sz="6500" spc="130" dirty="0">
                <a:latin typeface="Times New Roman"/>
                <a:cs typeface="Times New Roman"/>
              </a:rPr>
              <a:t>iguration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6481" y="1731622"/>
            <a:ext cx="12254865" cy="6672580"/>
            <a:chOff x="916481" y="1731622"/>
            <a:chExt cx="12254865" cy="6672580"/>
          </a:xfrm>
        </p:grpSpPr>
        <p:sp>
          <p:nvSpPr>
            <p:cNvPr id="4" name="object 4"/>
            <p:cNvSpPr/>
            <p:nvPr/>
          </p:nvSpPr>
          <p:spPr>
            <a:xfrm>
              <a:off x="1094486" y="1846802"/>
              <a:ext cx="11899265" cy="6212205"/>
            </a:xfrm>
            <a:custGeom>
              <a:avLst/>
              <a:gdLst/>
              <a:ahLst/>
              <a:cxnLst/>
              <a:rect l="l" t="t" r="r" b="b"/>
              <a:pathLst>
                <a:path w="11899265" h="6212205">
                  <a:moveTo>
                    <a:pt x="0" y="0"/>
                  </a:moveTo>
                  <a:lnTo>
                    <a:pt x="11898772" y="0"/>
                  </a:lnTo>
                  <a:lnTo>
                    <a:pt x="11898772" y="6211852"/>
                  </a:lnTo>
                  <a:lnTo>
                    <a:pt x="0" y="62118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481" y="1731622"/>
              <a:ext cx="12254778" cy="667257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49568" y="1893000"/>
            <a:ext cx="11636375" cy="6094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spc="-3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spc="5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r>
              <a:rPr sz="3950" b="1" spc="-25" dirty="0">
                <a:solidFill>
                  <a:srgbClr val="932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129665" marR="5080" indent="-558800">
              <a:lnSpc>
                <a:spcPct val="100899"/>
              </a:lnSpc>
              <a:tabLst>
                <a:tab pos="2316480" algn="l"/>
              </a:tabLst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	</a:t>
            </a:r>
            <a:r>
              <a:rPr sz="3950" dirty="0">
                <a:solidFill>
                  <a:srgbClr val="932192"/>
                </a:solidFill>
                <a:latin typeface="Arial MT"/>
                <a:cs typeface="Arial MT"/>
              </a:rPr>
              <a:t>id</a:t>
            </a:r>
            <a:r>
              <a:rPr sz="3950" dirty="0">
                <a:latin typeface="Arial MT"/>
                <a:cs typeface="Arial MT"/>
              </a:rPr>
              <a:t>=</a:t>
            </a:r>
            <a:r>
              <a:rPr sz="3950" i="1" dirty="0">
                <a:solidFill>
                  <a:srgbClr val="3933FF"/>
                </a:solidFill>
                <a:latin typeface="Arial"/>
                <a:cs typeface="Arial"/>
              </a:rPr>
              <a:t>"myCoach" </a:t>
            </a:r>
            <a:r>
              <a:rPr sz="3950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spc="-5" dirty="0">
                <a:solidFill>
                  <a:srgbClr val="932192"/>
                </a:solidFill>
                <a:latin typeface="Arial MT"/>
                <a:cs typeface="Arial MT"/>
              </a:rPr>
              <a:t>class</a:t>
            </a:r>
            <a:r>
              <a:rPr sz="3950" spc="-5" dirty="0">
                <a:latin typeface="Arial MT"/>
                <a:cs typeface="Arial MT"/>
              </a:rPr>
              <a:t>=</a:t>
            </a:r>
            <a:r>
              <a:rPr sz="3950" i="1" spc="-5" dirty="0">
                <a:solidFill>
                  <a:srgbClr val="3933FF"/>
                </a:solidFill>
                <a:latin typeface="Arial"/>
                <a:cs typeface="Arial"/>
              </a:rPr>
              <a:t>"com.luv2code.springdemo.TrackCoach"</a:t>
            </a:r>
            <a:endParaRPr sz="3950">
              <a:latin typeface="Arial"/>
              <a:cs typeface="Arial"/>
            </a:endParaRPr>
          </a:p>
          <a:p>
            <a:pPr marL="1520190">
              <a:lnSpc>
                <a:spcPct val="100000"/>
              </a:lnSpc>
              <a:spcBef>
                <a:spcPts val="40"/>
              </a:spcBef>
            </a:pPr>
            <a:r>
              <a:rPr sz="3950" dirty="0">
                <a:solidFill>
                  <a:srgbClr val="932192"/>
                </a:solidFill>
                <a:latin typeface="Arial MT"/>
                <a:cs typeface="Arial MT"/>
              </a:rPr>
              <a:t>init-method</a:t>
            </a:r>
            <a:r>
              <a:rPr sz="3950" dirty="0">
                <a:latin typeface="Arial MT"/>
                <a:cs typeface="Arial MT"/>
              </a:rPr>
              <a:t>=</a:t>
            </a:r>
            <a:r>
              <a:rPr sz="3950" i="1" dirty="0">
                <a:solidFill>
                  <a:srgbClr val="3933FF"/>
                </a:solidFill>
                <a:latin typeface="Arial"/>
                <a:cs typeface="Arial"/>
              </a:rPr>
              <a:t>"doMyStartupStuff"</a:t>
            </a:r>
            <a:endParaRPr sz="3950">
              <a:latin typeface="Arial"/>
              <a:cs typeface="Arial"/>
            </a:endParaRPr>
          </a:p>
          <a:p>
            <a:pPr marL="1520190">
              <a:lnSpc>
                <a:spcPct val="100000"/>
              </a:lnSpc>
              <a:spcBef>
                <a:spcPts val="45"/>
              </a:spcBef>
            </a:pP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destroy-method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"doMyCleanupStuff"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 marL="1520190">
              <a:lnSpc>
                <a:spcPct val="100000"/>
              </a:lnSpc>
              <a:spcBef>
                <a:spcPts val="40"/>
              </a:spcBef>
            </a:pPr>
            <a:r>
              <a:rPr sz="3950" b="1" spc="5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endParaRPr sz="3950">
              <a:latin typeface="Arial"/>
              <a:cs typeface="Arial"/>
            </a:endParaRPr>
          </a:p>
          <a:p>
            <a:pPr marL="570865">
              <a:lnSpc>
                <a:spcPct val="100000"/>
              </a:lnSpc>
              <a:spcBef>
                <a:spcPts val="4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Process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798702"/>
            <a:ext cx="12628880" cy="2543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init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destroy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-5" dirty="0">
                <a:latin typeface="Palatino Linotype"/>
                <a:cs typeface="Palatino Linotype"/>
              </a:rPr>
              <a:t>Configure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5701" y="2616071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0"/>
                </a:lnTo>
                <a:lnTo>
                  <a:pt x="0" y="1182526"/>
                </a:lnTo>
                <a:lnTo>
                  <a:pt x="575" y="1221932"/>
                </a:lnTo>
                <a:lnTo>
                  <a:pt x="10782" y="1264512"/>
                </a:lnTo>
                <a:lnTo>
                  <a:pt x="29745" y="1303418"/>
                </a:lnTo>
                <a:lnTo>
                  <a:pt x="56635" y="1337334"/>
                </a:lnTo>
                <a:lnTo>
                  <a:pt x="90625" y="1364942"/>
                </a:lnTo>
                <a:lnTo>
                  <a:pt x="125884" y="1382491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0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5"/>
                </a:lnTo>
                <a:lnTo>
                  <a:pt x="3714587" y="1010189"/>
                </a:lnTo>
                <a:lnTo>
                  <a:pt x="3724029" y="960709"/>
                </a:lnTo>
                <a:lnTo>
                  <a:pt x="3728666" y="918753"/>
                </a:lnTo>
                <a:lnTo>
                  <a:pt x="3728085" y="879347"/>
                </a:lnTo>
                <a:lnTo>
                  <a:pt x="3717878" y="836768"/>
                </a:lnTo>
                <a:lnTo>
                  <a:pt x="3698917" y="797861"/>
                </a:lnTo>
                <a:lnTo>
                  <a:pt x="3672029" y="763945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7"/>
                </a:lnTo>
                <a:lnTo>
                  <a:pt x="531543" y="14079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410" y="34441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7532" y="3689224"/>
            <a:ext cx="10709036" cy="19974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724150" marR="9525" indent="-2712085">
              <a:lnSpc>
                <a:spcPct val="100600"/>
              </a:lnSpc>
              <a:spcBef>
                <a:spcPts val="75"/>
              </a:spcBef>
            </a:pPr>
            <a:r>
              <a:rPr sz="6600" spc="-105" dirty="0"/>
              <a:t>Spring</a:t>
            </a:r>
            <a:r>
              <a:rPr sz="6600" spc="-285" dirty="0"/>
              <a:t> </a:t>
            </a:r>
            <a:r>
              <a:rPr sz="6600" spc="-125" dirty="0"/>
              <a:t>Configuration</a:t>
            </a:r>
            <a:r>
              <a:rPr sz="6600" spc="-285" dirty="0"/>
              <a:t> </a:t>
            </a:r>
            <a:r>
              <a:rPr sz="6600" spc="-130" dirty="0"/>
              <a:t>with </a:t>
            </a:r>
            <a:r>
              <a:rPr sz="6600" spc="-1905" dirty="0"/>
              <a:t> </a:t>
            </a:r>
            <a:r>
              <a:rPr sz="6600" spc="-130" dirty="0"/>
              <a:t>Annotations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34542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5" dirty="0">
                <a:latin typeface="Times New Roman"/>
                <a:cs typeface="Times New Roman"/>
              </a:rPr>
              <a:t>Wha</a:t>
            </a:r>
            <a:r>
              <a:rPr sz="6500" spc="160" dirty="0">
                <a:latin typeface="Times New Roman"/>
                <a:cs typeface="Times New Roman"/>
              </a:rPr>
              <a:t>t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45" dirty="0">
                <a:latin typeface="Times New Roman"/>
                <a:cs typeface="Times New Roman"/>
              </a:rPr>
              <a:t>ar</a:t>
            </a:r>
            <a:r>
              <a:rPr sz="6500" spc="170" dirty="0">
                <a:latin typeface="Times New Roman"/>
                <a:cs typeface="Times New Roman"/>
              </a:rPr>
              <a:t>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285" dirty="0">
                <a:latin typeface="Times New Roman"/>
                <a:cs typeface="Times New Roman"/>
              </a:rPr>
              <a:t>J</a:t>
            </a:r>
            <a:r>
              <a:rPr sz="6500" spc="-65" dirty="0">
                <a:latin typeface="Times New Roman"/>
                <a:cs typeface="Times New Roman"/>
              </a:rPr>
              <a:t>a</a:t>
            </a:r>
            <a:r>
              <a:rPr sz="6500" spc="-430" dirty="0">
                <a:latin typeface="Times New Roman"/>
                <a:cs typeface="Times New Roman"/>
              </a:rPr>
              <a:t>v</a:t>
            </a:r>
            <a:r>
              <a:rPr sz="6500" spc="135" dirty="0">
                <a:latin typeface="Times New Roman"/>
                <a:cs typeface="Times New Roman"/>
              </a:rPr>
              <a:t>a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Annotations?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98825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866793"/>
            <a:ext cx="107645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Special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0" dirty="0">
                <a:latin typeface="Palatino Linotype"/>
                <a:cs typeface="Palatino Linotype"/>
              </a:rPr>
              <a:t>labels/markers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added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10" dirty="0">
                <a:latin typeface="Palatino Linotype"/>
                <a:cs typeface="Palatino Linotype"/>
              </a:rPr>
              <a:t> classes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85207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730610"/>
            <a:ext cx="815467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5" dirty="0">
                <a:latin typeface="Palatino Linotype"/>
                <a:cs typeface="Palatino Linotype"/>
              </a:rPr>
              <a:t>Provide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meta-data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about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71589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535790"/>
            <a:ext cx="7463790" cy="1449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900"/>
              </a:lnSpc>
              <a:spcBef>
                <a:spcPts val="95"/>
              </a:spcBef>
            </a:pPr>
            <a:r>
              <a:rPr sz="4250" spc="5" dirty="0">
                <a:latin typeface="Palatino Linotype"/>
                <a:cs typeface="Palatino Linotype"/>
              </a:rPr>
              <a:t>Processed </a:t>
            </a:r>
            <a:r>
              <a:rPr sz="4250" spc="15" dirty="0">
                <a:latin typeface="Palatino Linotype"/>
                <a:cs typeface="Palatino Linotype"/>
              </a:rPr>
              <a:t>at compile time or </a:t>
            </a:r>
            <a:r>
              <a:rPr sz="4250" spc="2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run-time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special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processing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444741" y="4298856"/>
            <a:ext cx="6849109" cy="4860290"/>
            <a:chOff x="12444741" y="4298856"/>
            <a:chExt cx="6849109" cy="48602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91363" y="4393094"/>
              <a:ext cx="6555302" cy="44829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44741" y="4298856"/>
              <a:ext cx="6848552" cy="4859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138731" y="4824849"/>
            <a:ext cx="3179445" cy="3569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05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Boot</a:t>
            </a:r>
            <a:endParaRPr sz="3450">
              <a:latin typeface="Arial"/>
              <a:cs typeface="Arial"/>
            </a:endParaRPr>
          </a:p>
          <a:p>
            <a:pPr marL="12700" marR="544195" algn="just">
              <a:lnSpc>
                <a:spcPts val="3960"/>
              </a:lnSpc>
              <a:spcBef>
                <a:spcPts val="19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Color:</a:t>
            </a:r>
            <a:r>
              <a:rPr sz="3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Silver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Style: Jewel </a:t>
            </a:r>
            <a:r>
              <a:rPr sz="3450" b="1" spc="-9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Code: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1460</a:t>
            </a:r>
            <a:endParaRPr sz="3450">
              <a:latin typeface="Arial"/>
              <a:cs typeface="Arial"/>
            </a:endParaRPr>
          </a:p>
          <a:p>
            <a:pPr marL="12700" algn="just">
              <a:lnSpc>
                <a:spcPts val="3760"/>
              </a:lnSpc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SKU:</a:t>
            </a:r>
            <a:r>
              <a:rPr sz="3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10072090</a:t>
            </a:r>
            <a:endParaRPr sz="3450">
              <a:latin typeface="Arial"/>
              <a:cs typeface="Arial"/>
            </a:endParaRPr>
          </a:p>
          <a:p>
            <a:pPr marL="12700" algn="just">
              <a:lnSpc>
                <a:spcPts val="3960"/>
              </a:lnSpc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3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US: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3450">
              <a:latin typeface="Arial"/>
              <a:cs typeface="Arial"/>
            </a:endParaRPr>
          </a:p>
          <a:p>
            <a:pPr marL="12700" algn="just">
              <a:lnSpc>
                <a:spcPts val="4050"/>
              </a:lnSpc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UK:</a:t>
            </a:r>
            <a:r>
              <a:rPr sz="3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7343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>
                <a:latin typeface="Times New Roman"/>
                <a:cs typeface="Times New Roman"/>
              </a:rPr>
              <a:t>Annotation</a:t>
            </a:r>
            <a:r>
              <a:rPr sz="6500" spc="-100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Example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69507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563137"/>
            <a:ext cx="82975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65" dirty="0">
                <a:latin typeface="Palatino Linotype"/>
                <a:cs typeface="Palatino Linotype"/>
              </a:rPr>
              <a:t>We’ve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seen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annotations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already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39907" y="3961597"/>
            <a:ext cx="13679169" cy="5458460"/>
            <a:chOff x="4939907" y="3961597"/>
            <a:chExt cx="13679169" cy="5458460"/>
          </a:xfrm>
        </p:grpSpPr>
        <p:sp>
          <p:nvSpPr>
            <p:cNvPr id="6" name="object 6"/>
            <p:cNvSpPr/>
            <p:nvPr/>
          </p:nvSpPr>
          <p:spPr>
            <a:xfrm>
              <a:off x="5117912" y="4076777"/>
              <a:ext cx="13322935" cy="4997450"/>
            </a:xfrm>
            <a:custGeom>
              <a:avLst/>
              <a:gdLst/>
              <a:ahLst/>
              <a:cxnLst/>
              <a:rect l="l" t="t" r="r" b="b"/>
              <a:pathLst>
                <a:path w="13322935" h="4997450">
                  <a:moveTo>
                    <a:pt x="0" y="0"/>
                  </a:moveTo>
                  <a:lnTo>
                    <a:pt x="13322583" y="0"/>
                  </a:lnTo>
                  <a:lnTo>
                    <a:pt x="13322583" y="4997230"/>
                  </a:lnTo>
                  <a:lnTo>
                    <a:pt x="0" y="4997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9907" y="3961597"/>
              <a:ext cx="13678599" cy="54579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4849080" y="4292089"/>
            <a:ext cx="15229125" cy="266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8331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public</a:t>
            </a:r>
            <a:r>
              <a:rPr dirty="0"/>
              <a:t> class </a:t>
            </a:r>
            <a:r>
              <a:rPr spc="-25" dirty="0">
                <a:solidFill>
                  <a:srgbClr val="000000"/>
                </a:solidFill>
              </a:rPr>
              <a:t>TrackCoach</a:t>
            </a:r>
            <a:r>
              <a:rPr spc="20" dirty="0">
                <a:solidFill>
                  <a:srgbClr val="000000"/>
                </a:solidFill>
              </a:rPr>
              <a:t> </a:t>
            </a:r>
            <a:r>
              <a:rPr dirty="0"/>
              <a:t>implements</a:t>
            </a:r>
            <a:r>
              <a:rPr spc="5" dirty="0"/>
              <a:t> </a:t>
            </a:r>
            <a:r>
              <a:rPr dirty="0">
                <a:solidFill>
                  <a:srgbClr val="000000"/>
                </a:solidFill>
              </a:rPr>
              <a:t>Coach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{</a:t>
            </a:r>
          </a:p>
          <a:p>
            <a:pPr marL="1070610">
              <a:lnSpc>
                <a:spcPct val="100000"/>
              </a:lnSpc>
              <a:spcBef>
                <a:spcPts val="50"/>
              </a:spcBef>
            </a:pPr>
            <a:endParaRPr sz="4150" dirty="0"/>
          </a:p>
          <a:p>
            <a:pPr marL="1459865"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FF2600"/>
                </a:solidFill>
              </a:rPr>
              <a:t>@Override</a:t>
            </a:r>
          </a:p>
          <a:p>
            <a:pPr marL="1837055" marR="2571115" indent="-377190">
              <a:lnSpc>
                <a:spcPct val="100899"/>
              </a:lnSpc>
            </a:pPr>
            <a:r>
              <a:rPr spc="-5" dirty="0"/>
              <a:t>public </a:t>
            </a:r>
            <a:r>
              <a:rPr dirty="0">
                <a:solidFill>
                  <a:srgbClr val="000000"/>
                </a:solidFill>
              </a:rPr>
              <a:t>String </a:t>
            </a:r>
            <a:r>
              <a:rPr spc="-5" dirty="0">
                <a:solidFill>
                  <a:srgbClr val="000000"/>
                </a:solidFill>
              </a:rPr>
              <a:t>getDailyWorkout() </a:t>
            </a:r>
            <a:r>
              <a:rPr dirty="0">
                <a:solidFill>
                  <a:srgbClr val="000000"/>
                </a:solidFill>
              </a:rPr>
              <a:t>{ </a:t>
            </a:r>
            <a:r>
              <a:rPr spc="-1085" dirty="0">
                <a:solidFill>
                  <a:srgbClr val="000000"/>
                </a:solidFill>
              </a:rPr>
              <a:t> </a:t>
            </a:r>
            <a:r>
              <a:rPr dirty="0"/>
              <a:t>return</a:t>
            </a:r>
            <a:r>
              <a:rPr spc="-5" dirty="0"/>
              <a:t> </a:t>
            </a:r>
            <a:r>
              <a:rPr dirty="0">
                <a:solidFill>
                  <a:srgbClr val="3933FF"/>
                </a:solidFill>
              </a:rPr>
              <a:t>"Run</a:t>
            </a:r>
            <a:r>
              <a:rPr spc="-5" dirty="0">
                <a:solidFill>
                  <a:srgbClr val="3933FF"/>
                </a:solidFill>
              </a:rPr>
              <a:t> </a:t>
            </a:r>
            <a:r>
              <a:rPr dirty="0">
                <a:solidFill>
                  <a:srgbClr val="3933FF"/>
                </a:solidFill>
              </a:rPr>
              <a:t>a hard</a:t>
            </a:r>
            <a:r>
              <a:rPr spc="-5" dirty="0">
                <a:solidFill>
                  <a:srgbClr val="3933FF"/>
                </a:solidFill>
              </a:rPr>
              <a:t> 5k"</a:t>
            </a:r>
            <a:r>
              <a:rPr spc="-5" dirty="0">
                <a:solidFill>
                  <a:srgbClr val="000000"/>
                </a:solidFill>
              </a:rPr>
              <a:t>;</a:t>
            </a:r>
          </a:p>
          <a:p>
            <a:pPr marL="1459865">
              <a:lnSpc>
                <a:spcPct val="100000"/>
              </a:lnSpc>
              <a:spcBef>
                <a:spcPts val="40"/>
              </a:spcBef>
            </a:pPr>
            <a:r>
              <a:rPr dirty="0">
                <a:solidFill>
                  <a:srgbClr val="000000"/>
                </a:solidFill>
              </a:rPr>
              <a:t>}</a:t>
            </a:r>
          </a:p>
          <a:p>
            <a:pPr marL="1410970">
              <a:lnSpc>
                <a:spcPct val="100000"/>
              </a:lnSpc>
              <a:spcBef>
                <a:spcPts val="40"/>
              </a:spcBef>
            </a:pPr>
            <a:r>
              <a:rPr spc="5" dirty="0">
                <a:solidFill>
                  <a:srgbClr val="000000"/>
                </a:solidFill>
              </a:rPr>
              <a:t>…</a:t>
            </a:r>
          </a:p>
          <a:p>
            <a:pPr marL="1083310">
              <a:lnSpc>
                <a:spcPct val="100000"/>
              </a:lnSpc>
              <a:spcBef>
                <a:spcPts val="45"/>
              </a:spcBef>
            </a:pPr>
            <a:r>
              <a:rPr dirty="0">
                <a:solidFill>
                  <a:srgbClr val="000000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8935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35" dirty="0">
                <a:latin typeface="Times New Roman"/>
                <a:cs typeface="Times New Roman"/>
              </a:rPr>
              <a:t>W</a:t>
            </a:r>
            <a:r>
              <a:rPr sz="6500" spc="200" dirty="0">
                <a:latin typeface="Times New Roman"/>
                <a:cs typeface="Times New Roman"/>
              </a:rPr>
              <a:t>h</a:t>
            </a:r>
            <a:r>
              <a:rPr sz="6500" spc="-110" dirty="0">
                <a:latin typeface="Times New Roman"/>
                <a:cs typeface="Times New Roman"/>
              </a:rPr>
              <a:t>y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75" dirty="0">
                <a:latin typeface="Times New Roman"/>
                <a:cs typeface="Times New Roman"/>
              </a:rPr>
              <a:t>Sprin</a:t>
            </a:r>
            <a:r>
              <a:rPr sz="6500" spc="325" dirty="0">
                <a:latin typeface="Times New Roman"/>
                <a:cs typeface="Times New Roman"/>
              </a:rPr>
              <a:t>g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55" dirty="0">
                <a:latin typeface="Times New Roman"/>
                <a:cs typeface="Times New Roman"/>
              </a:rPr>
              <a:t>Con</a:t>
            </a:r>
            <a:r>
              <a:rPr sz="6500" spc="90" dirty="0">
                <a:latin typeface="Times New Roman"/>
                <a:cs typeface="Times New Roman"/>
              </a:rPr>
              <a:t>f</a:t>
            </a:r>
            <a:r>
              <a:rPr sz="6500" spc="120" dirty="0">
                <a:latin typeface="Times New Roman"/>
                <a:cs typeface="Times New Roman"/>
              </a:rPr>
              <a:t>iguratio</a:t>
            </a:r>
            <a:r>
              <a:rPr sz="6500" spc="340" dirty="0">
                <a:latin typeface="Times New Roman"/>
                <a:cs typeface="Times New Roman"/>
              </a:rPr>
              <a:t>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30" dirty="0">
                <a:latin typeface="Times New Roman"/>
                <a:cs typeface="Times New Roman"/>
              </a:rPr>
              <a:t>wit</a:t>
            </a:r>
            <a:r>
              <a:rPr sz="6500" spc="335" dirty="0">
                <a:latin typeface="Times New Roman"/>
                <a:cs typeface="Times New Roman"/>
              </a:rPr>
              <a:t>h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Annotations?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34426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222803"/>
            <a:ext cx="828103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XML</a:t>
            </a:r>
            <a:r>
              <a:rPr sz="4250" spc="-16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configuration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verbose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086620"/>
            <a:ext cx="113372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5" dirty="0">
                <a:latin typeface="Palatino Linotype"/>
                <a:cs typeface="Palatino Linotype"/>
              </a:rPr>
              <a:t>Configure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 beans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-14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Annotations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707190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950438"/>
            <a:ext cx="112725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Annotations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minimizes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XML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configuration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2586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4" dirty="0">
                <a:latin typeface="Times New Roman"/>
                <a:cs typeface="Times New Roman"/>
              </a:rPr>
              <a:t>Scanning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60" dirty="0">
                <a:latin typeface="Times New Roman"/>
                <a:cs typeface="Times New Roman"/>
              </a:rPr>
              <a:t>for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15" dirty="0">
                <a:latin typeface="Times New Roman"/>
                <a:cs typeface="Times New Roman"/>
              </a:rPr>
              <a:t>Component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85" dirty="0">
                <a:latin typeface="Times New Roman"/>
                <a:cs typeface="Times New Roman"/>
              </a:rPr>
              <a:t>Classes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4611" y="249612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0039" y="2374662"/>
            <a:ext cx="1369123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scan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special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611" y="435994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0039" y="4238479"/>
            <a:ext cx="134708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Automatically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register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container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5074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0" dirty="0">
                <a:latin typeface="Palatino Linotype"/>
                <a:cs typeface="Palatino Linotype"/>
              </a:rPr>
              <a:t>Spring</a:t>
            </a:r>
            <a:r>
              <a:rPr sz="6500" spc="-140" dirty="0">
                <a:latin typeface="Palatino Linotype"/>
                <a:cs typeface="Palatino Linotype"/>
              </a:rPr>
              <a:t> </a:t>
            </a:r>
            <a:r>
              <a:rPr sz="6500" spc="-25" dirty="0">
                <a:latin typeface="Palatino Linotype"/>
                <a:cs typeface="Palatino Linotype"/>
              </a:rPr>
              <a:t>Container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03013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908676"/>
            <a:ext cx="43840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Primary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functions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0869" y="418193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6768" y="4060474"/>
            <a:ext cx="1139761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manage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objects </a:t>
            </a:r>
            <a:r>
              <a:rPr sz="4250" i="1" spc="10" dirty="0">
                <a:latin typeface="Palatino Linotype"/>
                <a:cs typeface="Palatino Linotype"/>
              </a:rPr>
              <a:t>(Inversion</a:t>
            </a:r>
            <a:r>
              <a:rPr sz="4250" i="1" spc="1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of</a:t>
            </a:r>
            <a:r>
              <a:rPr sz="4250" i="1" spc="15" dirty="0">
                <a:latin typeface="Palatino Linotype"/>
                <a:cs typeface="Palatino Linotype"/>
              </a:rPr>
              <a:t> </a:t>
            </a:r>
            <a:r>
              <a:rPr sz="4250" i="1" dirty="0">
                <a:latin typeface="Palatino Linotype"/>
                <a:cs typeface="Palatino Linotype"/>
              </a:rPr>
              <a:t>Control)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869" y="533373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6768" y="5212271"/>
            <a:ext cx="119786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Inject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object’s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dependencies </a:t>
            </a:r>
            <a:r>
              <a:rPr sz="4250" i="1" spc="15" dirty="0">
                <a:latin typeface="Palatino Linotype"/>
                <a:cs typeface="Palatino Linotype"/>
              </a:rPr>
              <a:t>(Dependency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Injection)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9921" y="3060519"/>
            <a:ext cx="3271520" cy="2974975"/>
          </a:xfrm>
          <a:custGeom>
            <a:avLst/>
            <a:gdLst/>
            <a:ahLst/>
            <a:cxnLst/>
            <a:rect l="l" t="t" r="r" b="b"/>
            <a:pathLst>
              <a:path w="3271519" h="2974975">
                <a:moveTo>
                  <a:pt x="2802363" y="0"/>
                </a:moveTo>
                <a:lnTo>
                  <a:pt x="470748" y="0"/>
                </a:lnTo>
                <a:lnTo>
                  <a:pt x="407856" y="106"/>
                </a:lnTo>
                <a:lnTo>
                  <a:pt x="354325" y="850"/>
                </a:lnTo>
                <a:lnTo>
                  <a:pt x="308142" y="2871"/>
                </a:lnTo>
                <a:lnTo>
                  <a:pt x="267292" y="6806"/>
                </a:lnTo>
                <a:lnTo>
                  <a:pt x="193542" y="22972"/>
                </a:lnTo>
                <a:lnTo>
                  <a:pt x="148101" y="44194"/>
                </a:lnTo>
                <a:lnTo>
                  <a:pt x="107508" y="72678"/>
                </a:lnTo>
                <a:lnTo>
                  <a:pt x="72567" y="107619"/>
                </a:lnTo>
                <a:lnTo>
                  <a:pt x="44081" y="148212"/>
                </a:lnTo>
                <a:lnTo>
                  <a:pt x="22856" y="193650"/>
                </a:lnTo>
                <a:lnTo>
                  <a:pt x="11650" y="237195"/>
                </a:lnTo>
                <a:lnTo>
                  <a:pt x="4853" y="283101"/>
                </a:lnTo>
                <a:lnTo>
                  <a:pt x="1363" y="334745"/>
                </a:lnTo>
                <a:lnTo>
                  <a:pt x="77" y="395509"/>
                </a:lnTo>
                <a:lnTo>
                  <a:pt x="0" y="2566453"/>
                </a:lnTo>
                <a:lnTo>
                  <a:pt x="744" y="2619982"/>
                </a:lnTo>
                <a:lnTo>
                  <a:pt x="2764" y="2666165"/>
                </a:lnTo>
                <a:lnTo>
                  <a:pt x="6697" y="2707015"/>
                </a:lnTo>
                <a:lnTo>
                  <a:pt x="22856" y="2780769"/>
                </a:lnTo>
                <a:lnTo>
                  <a:pt x="44081" y="2826208"/>
                </a:lnTo>
                <a:lnTo>
                  <a:pt x="72567" y="2866800"/>
                </a:lnTo>
                <a:lnTo>
                  <a:pt x="107508" y="2901741"/>
                </a:lnTo>
                <a:lnTo>
                  <a:pt x="148101" y="2930226"/>
                </a:lnTo>
                <a:lnTo>
                  <a:pt x="193542" y="2951448"/>
                </a:lnTo>
                <a:lnTo>
                  <a:pt x="237084" y="2962658"/>
                </a:lnTo>
                <a:lnTo>
                  <a:pt x="282988" y="2969458"/>
                </a:lnTo>
                <a:lnTo>
                  <a:pt x="334633" y="2972950"/>
                </a:lnTo>
                <a:lnTo>
                  <a:pt x="395398" y="2974236"/>
                </a:lnTo>
                <a:lnTo>
                  <a:pt x="468664" y="2974420"/>
                </a:lnTo>
                <a:lnTo>
                  <a:pt x="2800279" y="2974420"/>
                </a:lnTo>
                <a:lnTo>
                  <a:pt x="2863167" y="2974314"/>
                </a:lnTo>
                <a:lnTo>
                  <a:pt x="2916695" y="2973569"/>
                </a:lnTo>
                <a:lnTo>
                  <a:pt x="2962878" y="2971548"/>
                </a:lnTo>
                <a:lnTo>
                  <a:pt x="3003728" y="2967613"/>
                </a:lnTo>
                <a:lnTo>
                  <a:pt x="3077485" y="2951448"/>
                </a:lnTo>
                <a:lnTo>
                  <a:pt x="3122922" y="2930226"/>
                </a:lnTo>
                <a:lnTo>
                  <a:pt x="3163514" y="2901741"/>
                </a:lnTo>
                <a:lnTo>
                  <a:pt x="3198455" y="2866800"/>
                </a:lnTo>
                <a:lnTo>
                  <a:pt x="3226940" y="2826208"/>
                </a:lnTo>
                <a:lnTo>
                  <a:pt x="3248161" y="2780769"/>
                </a:lnTo>
                <a:lnTo>
                  <a:pt x="3259372" y="2737225"/>
                </a:lnTo>
                <a:lnTo>
                  <a:pt x="3266172" y="2691320"/>
                </a:lnTo>
                <a:lnTo>
                  <a:pt x="3269664" y="2639675"/>
                </a:lnTo>
                <a:lnTo>
                  <a:pt x="3270950" y="2578911"/>
                </a:lnTo>
                <a:lnTo>
                  <a:pt x="3271134" y="2505649"/>
                </a:lnTo>
                <a:lnTo>
                  <a:pt x="3271028" y="407967"/>
                </a:lnTo>
                <a:lnTo>
                  <a:pt x="3270283" y="354438"/>
                </a:lnTo>
                <a:lnTo>
                  <a:pt x="3268262" y="308255"/>
                </a:lnTo>
                <a:lnTo>
                  <a:pt x="3264327" y="267405"/>
                </a:lnTo>
                <a:lnTo>
                  <a:pt x="3248161" y="193650"/>
                </a:lnTo>
                <a:lnTo>
                  <a:pt x="3226940" y="148212"/>
                </a:lnTo>
                <a:lnTo>
                  <a:pt x="3198455" y="107619"/>
                </a:lnTo>
                <a:lnTo>
                  <a:pt x="3163514" y="72678"/>
                </a:lnTo>
                <a:lnTo>
                  <a:pt x="3122922" y="44194"/>
                </a:lnTo>
                <a:lnTo>
                  <a:pt x="3077485" y="22972"/>
                </a:lnTo>
                <a:lnTo>
                  <a:pt x="3033938" y="11761"/>
                </a:lnTo>
                <a:lnTo>
                  <a:pt x="2988032" y="4961"/>
                </a:lnTo>
                <a:lnTo>
                  <a:pt x="2936387" y="1470"/>
                </a:lnTo>
                <a:lnTo>
                  <a:pt x="2875624" y="183"/>
                </a:lnTo>
                <a:lnTo>
                  <a:pt x="2802363" y="0"/>
                </a:lnTo>
                <a:close/>
              </a:path>
            </a:pathLst>
          </a:custGeom>
          <a:solidFill>
            <a:srgbClr val="7294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238114" y="3069928"/>
            <a:ext cx="1492250" cy="119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230">
              <a:lnSpc>
                <a:spcPct val="111500"/>
              </a:lnSpc>
              <a:spcBef>
                <a:spcPts val="95"/>
              </a:spcBef>
            </a:pP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Object </a:t>
            </a:r>
            <a:r>
              <a:rPr sz="3450" b="1" spc="-8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F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a</a:t>
            </a:r>
            <a:r>
              <a:rPr sz="3450" b="1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345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tory</a:t>
            </a:r>
            <a:endParaRPr sz="345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3317" y="4412663"/>
            <a:ext cx="1564228" cy="156422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279996" y="2249011"/>
            <a:ext cx="14179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Spring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Process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222803"/>
            <a:ext cx="1382395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Enable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component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scanning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config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45" dirty="0">
                <a:latin typeface="Palatino Linotype"/>
                <a:cs typeface="Palatino Linotype"/>
              </a:rPr>
              <a:t>@Component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classes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Retrieve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dirty="0">
                <a:latin typeface="Palatino Linotype"/>
                <a:cs typeface="Palatino Linotype"/>
              </a:rPr>
              <a:t> from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container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21418" y="2546985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11" y="0"/>
                </a:moveTo>
                <a:lnTo>
                  <a:pt x="400704" y="579"/>
                </a:lnTo>
                <a:lnTo>
                  <a:pt x="358123" y="10786"/>
                </a:lnTo>
                <a:lnTo>
                  <a:pt x="319217" y="29748"/>
                </a:lnTo>
                <a:lnTo>
                  <a:pt x="285300" y="56637"/>
                </a:lnTo>
                <a:lnTo>
                  <a:pt x="257692" y="90622"/>
                </a:lnTo>
                <a:lnTo>
                  <a:pt x="240143" y="125884"/>
                </a:lnTo>
                <a:lnTo>
                  <a:pt x="226229" y="165568"/>
                </a:lnTo>
                <a:lnTo>
                  <a:pt x="213455" y="213846"/>
                </a:lnTo>
                <a:lnTo>
                  <a:pt x="199328" y="274889"/>
                </a:lnTo>
                <a:lnTo>
                  <a:pt x="27909" y="1029115"/>
                </a:lnTo>
                <a:lnTo>
                  <a:pt x="14082" y="1091092"/>
                </a:lnTo>
                <a:lnTo>
                  <a:pt x="4640" y="1140571"/>
                </a:lnTo>
                <a:lnTo>
                  <a:pt x="0" y="1182527"/>
                </a:lnTo>
                <a:lnTo>
                  <a:pt x="580" y="1221933"/>
                </a:lnTo>
                <a:lnTo>
                  <a:pt x="10786" y="1264512"/>
                </a:lnTo>
                <a:lnTo>
                  <a:pt x="29748" y="1303419"/>
                </a:lnTo>
                <a:lnTo>
                  <a:pt x="56635" y="1337335"/>
                </a:lnTo>
                <a:lnTo>
                  <a:pt x="90619" y="1364943"/>
                </a:lnTo>
                <a:lnTo>
                  <a:pt x="125883" y="1382492"/>
                </a:lnTo>
                <a:lnTo>
                  <a:pt x="165569" y="1396407"/>
                </a:lnTo>
                <a:lnTo>
                  <a:pt x="213847" y="1409183"/>
                </a:lnTo>
                <a:lnTo>
                  <a:pt x="3197123" y="2087201"/>
                </a:lnTo>
                <a:lnTo>
                  <a:pt x="3246605" y="2096642"/>
                </a:lnTo>
                <a:lnTo>
                  <a:pt x="3288562" y="2101281"/>
                </a:lnTo>
                <a:lnTo>
                  <a:pt x="3327965" y="2100702"/>
                </a:lnTo>
                <a:lnTo>
                  <a:pt x="3370545" y="2090496"/>
                </a:lnTo>
                <a:lnTo>
                  <a:pt x="3409452" y="2071533"/>
                </a:lnTo>
                <a:lnTo>
                  <a:pt x="3443368" y="2044644"/>
                </a:lnTo>
                <a:lnTo>
                  <a:pt x="3470977" y="2010659"/>
                </a:lnTo>
                <a:lnTo>
                  <a:pt x="3488526" y="1975397"/>
                </a:lnTo>
                <a:lnTo>
                  <a:pt x="3502442" y="1935713"/>
                </a:lnTo>
                <a:lnTo>
                  <a:pt x="3515218" y="1887435"/>
                </a:lnTo>
                <a:lnTo>
                  <a:pt x="3529352" y="1826392"/>
                </a:lnTo>
                <a:lnTo>
                  <a:pt x="3700760" y="1072166"/>
                </a:lnTo>
                <a:lnTo>
                  <a:pt x="3714591" y="1010190"/>
                </a:lnTo>
                <a:lnTo>
                  <a:pt x="3724033" y="960710"/>
                </a:lnTo>
                <a:lnTo>
                  <a:pt x="3728671" y="918754"/>
                </a:lnTo>
                <a:lnTo>
                  <a:pt x="3728089" y="879348"/>
                </a:lnTo>
                <a:lnTo>
                  <a:pt x="3717883" y="836769"/>
                </a:lnTo>
                <a:lnTo>
                  <a:pt x="3698921" y="797862"/>
                </a:lnTo>
                <a:lnTo>
                  <a:pt x="3672034" y="763946"/>
                </a:lnTo>
                <a:lnTo>
                  <a:pt x="3638050" y="736339"/>
                </a:lnTo>
                <a:lnTo>
                  <a:pt x="3602787" y="718789"/>
                </a:lnTo>
                <a:lnTo>
                  <a:pt x="3563103" y="704874"/>
                </a:lnTo>
                <a:lnTo>
                  <a:pt x="3514827" y="692098"/>
                </a:lnTo>
                <a:lnTo>
                  <a:pt x="593502" y="27903"/>
                </a:lnTo>
                <a:lnTo>
                  <a:pt x="531547" y="14080"/>
                </a:lnTo>
                <a:lnTo>
                  <a:pt x="482068" y="4639"/>
                </a:lnTo>
                <a:lnTo>
                  <a:pt x="440111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985132" y="3375103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60057"/>
            <a:ext cx="18277840" cy="8966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700" spc="235" dirty="0">
                <a:latin typeface="Times New Roman"/>
                <a:cs typeface="Times New Roman"/>
              </a:rPr>
              <a:t>Step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-50" dirty="0">
                <a:latin typeface="Times New Roman"/>
                <a:cs typeface="Times New Roman"/>
              </a:rPr>
              <a:t>1:</a:t>
            </a:r>
            <a:r>
              <a:rPr sz="5700" spc="-380" dirty="0">
                <a:latin typeface="Times New Roman"/>
                <a:cs typeface="Times New Roman"/>
              </a:rPr>
              <a:t> </a:t>
            </a:r>
            <a:r>
              <a:rPr sz="5700" spc="175" dirty="0">
                <a:latin typeface="Times New Roman"/>
                <a:cs typeface="Times New Roman"/>
              </a:rPr>
              <a:t>Enable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210" dirty="0">
                <a:latin typeface="Times New Roman"/>
                <a:cs typeface="Times New Roman"/>
              </a:rPr>
              <a:t>component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80" dirty="0">
                <a:latin typeface="Times New Roman"/>
                <a:cs typeface="Times New Roman"/>
              </a:rPr>
              <a:t>scanning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265" dirty="0">
                <a:latin typeface="Times New Roman"/>
                <a:cs typeface="Times New Roman"/>
              </a:rPr>
              <a:t>in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70" dirty="0">
                <a:latin typeface="Times New Roman"/>
                <a:cs typeface="Times New Roman"/>
              </a:rPr>
              <a:t>Spring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65" dirty="0">
                <a:latin typeface="Times New Roman"/>
                <a:cs typeface="Times New Roman"/>
              </a:rPr>
              <a:t>config</a:t>
            </a:r>
            <a:r>
              <a:rPr sz="5700" spc="-70" dirty="0">
                <a:latin typeface="Times New Roman"/>
                <a:cs typeface="Times New Roman"/>
              </a:rPr>
              <a:t> </a:t>
            </a:r>
            <a:r>
              <a:rPr sz="5700" spc="114" dirty="0">
                <a:latin typeface="Times New Roman"/>
                <a:cs typeface="Times New Roman"/>
              </a:rPr>
              <a:t>file</a:t>
            </a:r>
            <a:endParaRPr sz="57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31842" y="3861458"/>
            <a:ext cx="16268700" cy="3217545"/>
            <a:chOff x="1631842" y="3861458"/>
            <a:chExt cx="16268700" cy="3217545"/>
          </a:xfrm>
        </p:grpSpPr>
        <p:sp>
          <p:nvSpPr>
            <p:cNvPr id="4" name="object 4"/>
            <p:cNvSpPr/>
            <p:nvPr/>
          </p:nvSpPr>
          <p:spPr>
            <a:xfrm>
              <a:off x="1809847" y="3976638"/>
              <a:ext cx="15912465" cy="2756535"/>
            </a:xfrm>
            <a:custGeom>
              <a:avLst/>
              <a:gdLst/>
              <a:ahLst/>
              <a:cxnLst/>
              <a:rect l="l" t="t" r="r" b="b"/>
              <a:pathLst>
                <a:path w="15912465" h="2756534">
                  <a:moveTo>
                    <a:pt x="0" y="0"/>
                  </a:moveTo>
                  <a:lnTo>
                    <a:pt x="15912136" y="0"/>
                  </a:lnTo>
                  <a:lnTo>
                    <a:pt x="15912136" y="2756460"/>
                  </a:lnTo>
                  <a:lnTo>
                    <a:pt x="0" y="2756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1842" y="3861458"/>
              <a:ext cx="16268143" cy="3217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61588" y="4018591"/>
            <a:ext cx="15666719" cy="26473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450" b="1" spc="-2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10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r>
              <a:rPr sz="3450" b="1" spc="-20" dirty="0">
                <a:solidFill>
                  <a:srgbClr val="932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context:component-scan</a:t>
            </a:r>
            <a:r>
              <a:rPr sz="3450" b="1" spc="1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base-package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"com.luv2code.springdemo"</a:t>
            </a:r>
            <a:r>
              <a:rPr sz="3450" b="1" i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06129"/>
            <a:ext cx="18251170" cy="828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250" spc="215" dirty="0">
                <a:latin typeface="Times New Roman"/>
                <a:cs typeface="Times New Roman"/>
              </a:rPr>
              <a:t>Step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-45" dirty="0">
                <a:latin typeface="Times New Roman"/>
                <a:cs typeface="Times New Roman"/>
              </a:rPr>
              <a:t>2:</a:t>
            </a:r>
            <a:r>
              <a:rPr sz="5250" spc="-640" dirty="0">
                <a:latin typeface="Times New Roman"/>
                <a:cs typeface="Times New Roman"/>
              </a:rPr>
              <a:t> </a:t>
            </a:r>
            <a:r>
              <a:rPr sz="5250" spc="130" dirty="0">
                <a:latin typeface="Times New Roman"/>
                <a:cs typeface="Times New Roman"/>
              </a:rPr>
              <a:t>Add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225" dirty="0">
                <a:latin typeface="Times New Roman"/>
                <a:cs typeface="Times New Roman"/>
              </a:rPr>
              <a:t>the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95" dirty="0">
                <a:latin typeface="Times New Roman"/>
                <a:cs typeface="Times New Roman"/>
              </a:rPr>
              <a:t>@Component</a:t>
            </a:r>
            <a:r>
              <a:rPr sz="5250" spc="-350" dirty="0">
                <a:latin typeface="Times New Roman"/>
                <a:cs typeface="Times New Roman"/>
              </a:rPr>
              <a:t> </a:t>
            </a:r>
            <a:r>
              <a:rPr sz="5250" spc="170" dirty="0">
                <a:latin typeface="Times New Roman"/>
                <a:cs typeface="Times New Roman"/>
              </a:rPr>
              <a:t>Annotation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195" dirty="0">
                <a:latin typeface="Times New Roman"/>
                <a:cs typeface="Times New Roman"/>
              </a:rPr>
              <a:t>to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35" dirty="0">
                <a:latin typeface="Times New Roman"/>
                <a:cs typeface="Times New Roman"/>
              </a:rPr>
              <a:t>your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-130" dirty="0">
                <a:latin typeface="Times New Roman"/>
                <a:cs typeface="Times New Roman"/>
              </a:rPr>
              <a:t>Java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90" dirty="0">
                <a:latin typeface="Times New Roman"/>
                <a:cs typeface="Times New Roman"/>
              </a:rPr>
              <a:t>classes</a:t>
            </a:r>
            <a:endParaRPr sz="52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27845" y="2631394"/>
            <a:ext cx="13594080" cy="6913880"/>
            <a:chOff x="2827845" y="2631394"/>
            <a:chExt cx="13594080" cy="6913880"/>
          </a:xfrm>
        </p:grpSpPr>
        <p:sp>
          <p:nvSpPr>
            <p:cNvPr id="4" name="object 4"/>
            <p:cNvSpPr/>
            <p:nvPr/>
          </p:nvSpPr>
          <p:spPr>
            <a:xfrm>
              <a:off x="3005850" y="2746574"/>
              <a:ext cx="13237844" cy="6452870"/>
            </a:xfrm>
            <a:custGeom>
              <a:avLst/>
              <a:gdLst/>
              <a:ahLst/>
              <a:cxnLst/>
              <a:rect l="l" t="t" r="r" b="b"/>
              <a:pathLst>
                <a:path w="13237844" h="6452870">
                  <a:moveTo>
                    <a:pt x="0" y="0"/>
                  </a:moveTo>
                  <a:lnTo>
                    <a:pt x="13237738" y="0"/>
                  </a:lnTo>
                  <a:lnTo>
                    <a:pt x="13237738" y="6452683"/>
                  </a:lnTo>
                  <a:lnTo>
                    <a:pt x="0" y="64526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7845" y="2631394"/>
              <a:ext cx="13593743" cy="691340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65740" y="2783026"/>
            <a:ext cx="12949555" cy="63417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b="1" spc="5" dirty="0">
                <a:latin typeface="Arial"/>
                <a:cs typeface="Arial"/>
              </a:rPr>
              <a:t>@Component(</a:t>
            </a:r>
            <a:r>
              <a:rPr sz="4600" b="1" spc="5" dirty="0">
                <a:solidFill>
                  <a:srgbClr val="3933FF"/>
                </a:solidFill>
                <a:latin typeface="Arial"/>
                <a:cs typeface="Arial"/>
              </a:rPr>
              <a:t>"thatSillyCoach"</a:t>
            </a:r>
            <a:r>
              <a:rPr sz="4600" b="1" spc="5" dirty="0">
                <a:latin typeface="Arial"/>
                <a:cs typeface="Arial"/>
              </a:rPr>
              <a:t>)</a:t>
            </a:r>
            <a:endParaRPr sz="4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6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4600" b="1" spc="5" dirty="0">
                <a:solidFill>
                  <a:srgbClr val="931A68"/>
                </a:solidFill>
                <a:latin typeface="Arial"/>
                <a:cs typeface="Arial"/>
              </a:rPr>
              <a:t> class </a:t>
            </a:r>
            <a:r>
              <a:rPr sz="4600" b="1" spc="-30" dirty="0">
                <a:latin typeface="Arial"/>
                <a:cs typeface="Arial"/>
              </a:rPr>
              <a:t>TennisCoach</a:t>
            </a:r>
            <a:r>
              <a:rPr sz="4600" b="1" spc="30" dirty="0"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931A68"/>
                </a:solidFill>
                <a:latin typeface="Arial"/>
                <a:cs typeface="Arial"/>
              </a:rPr>
              <a:t>implements </a:t>
            </a:r>
            <a:r>
              <a:rPr sz="4600" b="1" spc="5" dirty="0">
                <a:latin typeface="Arial"/>
                <a:cs typeface="Arial"/>
              </a:rPr>
              <a:t>Coach {</a:t>
            </a:r>
            <a:endParaRPr sz="4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8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4600" b="1" spc="5" dirty="0">
                <a:latin typeface="Arial"/>
                <a:cs typeface="Arial"/>
              </a:rPr>
              <a:t>@Override</a:t>
            </a:r>
            <a:endParaRPr sz="4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460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46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latin typeface="Arial"/>
                <a:cs typeface="Arial"/>
              </a:rPr>
              <a:t>String</a:t>
            </a:r>
            <a:r>
              <a:rPr sz="4600" b="1" spc="-10" dirty="0">
                <a:latin typeface="Arial"/>
                <a:cs typeface="Arial"/>
              </a:rPr>
              <a:t> </a:t>
            </a:r>
            <a:r>
              <a:rPr sz="4600" b="1" dirty="0">
                <a:latin typeface="Arial"/>
                <a:cs typeface="Arial"/>
              </a:rPr>
              <a:t>getDailyWorkout()</a:t>
            </a:r>
            <a:r>
              <a:rPr sz="4600" b="1" spc="-10" dirty="0">
                <a:latin typeface="Arial"/>
                <a:cs typeface="Arial"/>
              </a:rPr>
              <a:t> </a:t>
            </a:r>
            <a:r>
              <a:rPr sz="4600" b="1" spc="5" dirty="0">
                <a:latin typeface="Arial"/>
                <a:cs typeface="Arial"/>
              </a:rPr>
              <a:t>{</a:t>
            </a:r>
            <a:endParaRPr sz="46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460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46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3933FF"/>
                </a:solidFill>
                <a:latin typeface="Arial"/>
                <a:cs typeface="Arial"/>
              </a:rPr>
              <a:t>"Practice</a:t>
            </a:r>
            <a:r>
              <a:rPr sz="4600" b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3933FF"/>
                </a:solidFill>
                <a:latin typeface="Arial"/>
                <a:cs typeface="Arial"/>
              </a:rPr>
              <a:t>your</a:t>
            </a:r>
            <a:r>
              <a:rPr sz="4600" b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3933FF"/>
                </a:solidFill>
                <a:latin typeface="Arial"/>
                <a:cs typeface="Arial"/>
              </a:rPr>
              <a:t>backhand</a:t>
            </a:r>
            <a:r>
              <a:rPr sz="4600" b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4600" b="1" spc="5" dirty="0">
                <a:solidFill>
                  <a:srgbClr val="3933FF"/>
                </a:solidFill>
                <a:latin typeface="Arial"/>
                <a:cs typeface="Arial"/>
              </a:rPr>
              <a:t>volley"</a:t>
            </a:r>
            <a:r>
              <a:rPr sz="4600" b="1" spc="5" dirty="0">
                <a:latin typeface="Arial"/>
                <a:cs typeface="Arial"/>
              </a:rPr>
              <a:t>;</a:t>
            </a:r>
            <a:endParaRPr sz="46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4600" b="1" spc="5" dirty="0">
                <a:latin typeface="Arial"/>
                <a:cs typeface="Arial"/>
              </a:rPr>
              <a:t>}</a:t>
            </a:r>
            <a:endParaRPr sz="4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600" b="1" spc="5" dirty="0">
                <a:latin typeface="Arial"/>
                <a:cs typeface="Arial"/>
              </a:rPr>
              <a:t>}</a:t>
            </a:r>
            <a:endParaRPr sz="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27314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>
                <a:latin typeface="Times New Roman"/>
                <a:cs typeface="Times New Roman"/>
              </a:rPr>
              <a:t>Ste</a:t>
            </a:r>
            <a:r>
              <a:rPr sz="6500" spc="440" dirty="0">
                <a:latin typeface="Times New Roman"/>
                <a:cs typeface="Times New Roman"/>
              </a:rPr>
              <a:t>p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120" dirty="0">
                <a:latin typeface="Times New Roman"/>
                <a:cs typeface="Times New Roman"/>
              </a:rPr>
              <a:t>3</a:t>
            </a:r>
            <a:r>
              <a:rPr sz="6500" spc="10" dirty="0">
                <a:latin typeface="Times New Roman"/>
                <a:cs typeface="Times New Roman"/>
              </a:rPr>
              <a:t>: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80" dirty="0">
                <a:latin typeface="Times New Roman"/>
                <a:cs typeface="Times New Roman"/>
              </a:rPr>
              <a:t>Retri</a:t>
            </a:r>
            <a:r>
              <a:rPr sz="6500" spc="15" dirty="0">
                <a:latin typeface="Times New Roman"/>
                <a:cs typeface="Times New Roman"/>
              </a:rPr>
              <a:t>e</a:t>
            </a:r>
            <a:r>
              <a:rPr sz="6500" spc="-430" dirty="0">
                <a:latin typeface="Times New Roman"/>
                <a:cs typeface="Times New Roman"/>
              </a:rPr>
              <a:t>v</a:t>
            </a:r>
            <a:r>
              <a:rPr sz="6500" spc="375" dirty="0">
                <a:latin typeface="Times New Roman"/>
                <a:cs typeface="Times New Roman"/>
              </a:rPr>
              <a:t>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75" dirty="0">
                <a:latin typeface="Times New Roman"/>
                <a:cs typeface="Times New Roman"/>
              </a:rPr>
              <a:t>bea</a:t>
            </a:r>
            <a:r>
              <a:rPr sz="6500" spc="340" dirty="0">
                <a:latin typeface="Times New Roman"/>
                <a:cs typeface="Times New Roman"/>
              </a:rPr>
              <a:t>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50" dirty="0">
                <a:latin typeface="Times New Roman"/>
                <a:cs typeface="Times New Roman"/>
              </a:rPr>
              <a:t>fro</a:t>
            </a:r>
            <a:r>
              <a:rPr sz="6500" spc="360" dirty="0">
                <a:latin typeface="Times New Roman"/>
                <a:cs typeface="Times New Roman"/>
              </a:rPr>
              <a:t>m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75" dirty="0">
                <a:latin typeface="Times New Roman"/>
                <a:cs typeface="Times New Roman"/>
              </a:rPr>
              <a:t>Sprin</a:t>
            </a:r>
            <a:r>
              <a:rPr sz="6500" spc="325" dirty="0">
                <a:latin typeface="Times New Roman"/>
                <a:cs typeface="Times New Roman"/>
              </a:rPr>
              <a:t>g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60" dirty="0">
                <a:latin typeface="Times New Roman"/>
                <a:cs typeface="Times New Roman"/>
              </a:rPr>
              <a:t>container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8610" y="4280906"/>
            <a:ext cx="16776065" cy="2421890"/>
            <a:chOff x="818610" y="4280906"/>
            <a:chExt cx="16776065" cy="2421890"/>
          </a:xfrm>
        </p:grpSpPr>
        <p:sp>
          <p:nvSpPr>
            <p:cNvPr id="4" name="object 4"/>
            <p:cNvSpPr/>
            <p:nvPr/>
          </p:nvSpPr>
          <p:spPr>
            <a:xfrm>
              <a:off x="996615" y="4396085"/>
              <a:ext cx="16419830" cy="1960880"/>
            </a:xfrm>
            <a:custGeom>
              <a:avLst/>
              <a:gdLst/>
              <a:ahLst/>
              <a:cxnLst/>
              <a:rect l="l" t="t" r="r" b="b"/>
              <a:pathLst>
                <a:path w="16419830" h="1960879">
                  <a:moveTo>
                    <a:pt x="0" y="0"/>
                  </a:moveTo>
                  <a:lnTo>
                    <a:pt x="16419492" y="0"/>
                  </a:lnTo>
                  <a:lnTo>
                    <a:pt x="16419492" y="1960673"/>
                  </a:lnTo>
                  <a:lnTo>
                    <a:pt x="0" y="1960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610" y="4280906"/>
              <a:ext cx="16775499" cy="24213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55330" y="5044737"/>
            <a:ext cx="1615630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latin typeface="Arial"/>
                <a:cs typeface="Arial"/>
              </a:rPr>
              <a:t>Coach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theCoach 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spc="5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7E504F"/>
                </a:solidFill>
                <a:latin typeface="Arial"/>
                <a:cs typeface="Arial"/>
              </a:rPr>
              <a:t>context</a:t>
            </a:r>
            <a:r>
              <a:rPr sz="3950" b="1" dirty="0">
                <a:latin typeface="Arial"/>
                <a:cs typeface="Arial"/>
              </a:rPr>
              <a:t>.getBean(</a:t>
            </a:r>
            <a:r>
              <a:rPr sz="3950" b="1" dirty="0">
                <a:solidFill>
                  <a:srgbClr val="3933FF"/>
                </a:solidFill>
                <a:latin typeface="Arial"/>
                <a:cs typeface="Arial"/>
              </a:rPr>
              <a:t>"thatSillyCoach"</a:t>
            </a:r>
            <a:r>
              <a:rPr sz="3950" b="1" dirty="0">
                <a:latin typeface="Arial"/>
                <a:cs typeface="Arial"/>
              </a:rPr>
              <a:t>, Coach.</a:t>
            </a: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950" b="1" dirty="0">
                <a:latin typeface="Arial"/>
                <a:cs typeface="Arial"/>
              </a:rPr>
              <a:t>);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276836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2646905"/>
            <a:ext cx="103104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Same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before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35" dirty="0">
                <a:latin typeface="Palatino Linotype"/>
                <a:cs typeface="Palatino Linotype"/>
              </a:rPr>
              <a:t>…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nothing changes.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97531" y="510844"/>
            <a:ext cx="10709036" cy="20390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186554" marR="15240" indent="-4167504">
              <a:lnSpc>
                <a:spcPct val="100400"/>
              </a:lnSpc>
              <a:spcBef>
                <a:spcPts val="60"/>
              </a:spcBef>
            </a:pPr>
            <a:r>
              <a:rPr sz="6600" spc="-165" dirty="0"/>
              <a:t>@Components</a:t>
            </a:r>
            <a:r>
              <a:rPr sz="6600" spc="-375" dirty="0"/>
              <a:t> </a:t>
            </a:r>
            <a:r>
              <a:rPr sz="6600" dirty="0"/>
              <a:t>-</a:t>
            </a:r>
            <a:r>
              <a:rPr sz="6600" spc="-375" dirty="0"/>
              <a:t> </a:t>
            </a:r>
            <a:r>
              <a:rPr sz="6600" spc="-185" dirty="0"/>
              <a:t>Default </a:t>
            </a:r>
            <a:r>
              <a:rPr sz="6600" spc="-2455" dirty="0"/>
              <a:t> </a:t>
            </a:r>
            <a:r>
              <a:rPr sz="6600" spc="-135" dirty="0"/>
              <a:t>Bean</a:t>
            </a:r>
            <a:r>
              <a:rPr sz="6600" spc="-365" dirty="0"/>
              <a:t> </a:t>
            </a:r>
            <a:r>
              <a:rPr sz="6600" spc="-175" dirty="0"/>
              <a:t>ID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2034" y="487808"/>
            <a:ext cx="810958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-250" dirty="0">
                <a:latin typeface="Palatino Linotype"/>
                <a:cs typeface="Palatino Linotype"/>
              </a:rPr>
              <a:t>We</a:t>
            </a:r>
            <a:r>
              <a:rPr sz="6500" b="1" spc="-95" dirty="0">
                <a:latin typeface="Palatino Linotype"/>
                <a:cs typeface="Palatino Linotype"/>
              </a:rPr>
              <a:t> </a:t>
            </a:r>
            <a:r>
              <a:rPr sz="6500" b="1" spc="-135" dirty="0">
                <a:latin typeface="Palatino Linotype"/>
                <a:cs typeface="Palatino Linotype"/>
              </a:rPr>
              <a:t>already</a:t>
            </a:r>
            <a:r>
              <a:rPr sz="6500" b="1" spc="-95" dirty="0">
                <a:latin typeface="Palatino Linotype"/>
                <a:cs typeface="Palatino Linotype"/>
              </a:rPr>
              <a:t> </a:t>
            </a:r>
            <a:r>
              <a:rPr sz="6500" b="1" spc="-50" dirty="0">
                <a:latin typeface="Palatino Linotype"/>
                <a:cs typeface="Palatino Linotype"/>
              </a:rPr>
              <a:t>learned</a:t>
            </a:r>
            <a:r>
              <a:rPr sz="6500" b="1" spc="-90" dirty="0">
                <a:latin typeface="Palatino Linotype"/>
                <a:cs typeface="Palatino Linotype"/>
              </a:rPr>
              <a:t> </a:t>
            </a:r>
            <a:r>
              <a:rPr sz="6500" b="1" spc="25" dirty="0">
                <a:latin typeface="Palatino Linotype"/>
                <a:cs typeface="Palatino Linotype"/>
              </a:rPr>
              <a:t>…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584079"/>
            <a:ext cx="124066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3469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1.	</a:t>
            </a:r>
            <a:r>
              <a:rPr sz="4250" spc="15" dirty="0">
                <a:latin typeface="Palatino Linotype"/>
                <a:cs typeface="Palatino Linotype"/>
              </a:rPr>
              <a:t>Specify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component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0658" y="4649073"/>
            <a:ext cx="15423614" cy="286902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2240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0" dirty="0">
                <a:latin typeface="Palatino Linotype"/>
                <a:cs typeface="Palatino Linotype"/>
              </a:rPr>
              <a:t>Spring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-120" dirty="0">
                <a:latin typeface="Palatino Linotype"/>
                <a:cs typeface="Palatino Linotype"/>
              </a:rPr>
              <a:t>also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90" dirty="0">
                <a:latin typeface="Palatino Linotype"/>
                <a:cs typeface="Palatino Linotype"/>
              </a:rPr>
              <a:t>supports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114" dirty="0">
                <a:latin typeface="Palatino Linotype"/>
                <a:cs typeface="Palatino Linotype"/>
              </a:rPr>
              <a:t>Default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15" dirty="0">
                <a:latin typeface="Palatino Linotype"/>
                <a:cs typeface="Palatino Linotype"/>
              </a:rPr>
              <a:t>Bean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155" dirty="0">
                <a:latin typeface="Palatino Linotype"/>
                <a:cs typeface="Palatino Linotype"/>
              </a:rPr>
              <a:t>IDs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83119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709730"/>
            <a:ext cx="145516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13512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Default bean</a:t>
            </a:r>
            <a:r>
              <a:rPr sz="4250" spc="10" dirty="0">
                <a:latin typeface="Palatino Linotype"/>
                <a:cs typeface="Palatino Linotype"/>
              </a:rPr>
              <a:t> id:	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class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b="1" i="1" spc="20" dirty="0">
                <a:latin typeface="Palatino Linotype"/>
                <a:cs typeface="Palatino Linotype"/>
              </a:rPr>
              <a:t>make</a:t>
            </a:r>
            <a:r>
              <a:rPr sz="4250" b="1" i="1" spc="5" dirty="0">
                <a:latin typeface="Palatino Linotype"/>
                <a:cs typeface="Palatino Linotype"/>
              </a:rPr>
              <a:t> </a:t>
            </a:r>
            <a:r>
              <a:rPr sz="4250" b="1" i="1" spc="-40" dirty="0">
                <a:latin typeface="Palatino Linotype"/>
                <a:cs typeface="Palatino Linotype"/>
              </a:rPr>
              <a:t>first</a:t>
            </a:r>
            <a:r>
              <a:rPr sz="4250" b="1" i="1" spc="5" dirty="0">
                <a:latin typeface="Palatino Linotype"/>
                <a:cs typeface="Palatino Linotype"/>
              </a:rPr>
              <a:t> </a:t>
            </a:r>
            <a:r>
              <a:rPr sz="4250" b="1" i="1" spc="10" dirty="0">
                <a:latin typeface="Palatino Linotype"/>
                <a:cs typeface="Palatino Linotype"/>
              </a:rPr>
              <a:t>letter</a:t>
            </a:r>
            <a:r>
              <a:rPr sz="4250" b="1" i="1" dirty="0">
                <a:latin typeface="Palatino Linotype"/>
                <a:cs typeface="Palatino Linotype"/>
              </a:rPr>
              <a:t> </a:t>
            </a:r>
            <a:r>
              <a:rPr sz="4250" b="1" i="1" spc="15" dirty="0">
                <a:latin typeface="Palatino Linotype"/>
                <a:cs typeface="Palatino Linotype"/>
              </a:rPr>
              <a:t>lower-case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5554" y="5221789"/>
            <a:ext cx="5724657" cy="23988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83026" y="5987117"/>
            <a:ext cx="418465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25" dirty="0">
                <a:solidFill>
                  <a:srgbClr val="FFFFFF"/>
                </a:solidFill>
                <a:latin typeface="Arial"/>
                <a:cs typeface="Arial"/>
              </a:rPr>
              <a:t>TennisCoach</a:t>
            </a:r>
            <a:endParaRPr sz="5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1006" y="4552606"/>
            <a:ext cx="25190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Class</a:t>
            </a:r>
            <a:r>
              <a:rPr sz="3450" b="1" spc="-6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324863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43328" y="5221789"/>
            <a:ext cx="5725160" cy="2399030"/>
          </a:xfrm>
          <a:custGeom>
            <a:avLst/>
            <a:gdLst/>
            <a:ahLst/>
            <a:cxnLst/>
            <a:rect l="l" t="t" r="r" b="b"/>
            <a:pathLst>
              <a:path w="5725159" h="2399029">
                <a:moveTo>
                  <a:pt x="5484565" y="0"/>
                </a:moveTo>
                <a:lnTo>
                  <a:pt x="241165" y="0"/>
                </a:lnTo>
                <a:lnTo>
                  <a:pt x="194712" y="183"/>
                </a:lnTo>
                <a:lnTo>
                  <a:pt x="127208" y="4963"/>
                </a:lnTo>
                <a:lnTo>
                  <a:pt x="70470" y="25950"/>
                </a:lnTo>
                <a:lnTo>
                  <a:pt x="25953" y="70465"/>
                </a:lnTo>
                <a:lnTo>
                  <a:pt x="4963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2158786"/>
                </a:lnTo>
                <a:lnTo>
                  <a:pt x="183" y="2204173"/>
                </a:lnTo>
                <a:lnTo>
                  <a:pt x="4969" y="2271699"/>
                </a:lnTo>
                <a:lnTo>
                  <a:pt x="25953" y="2328418"/>
                </a:lnTo>
                <a:lnTo>
                  <a:pt x="70470" y="2372933"/>
                </a:lnTo>
                <a:lnTo>
                  <a:pt x="127191" y="2393920"/>
                </a:lnTo>
                <a:lnTo>
                  <a:pt x="194262" y="2398700"/>
                </a:lnTo>
                <a:lnTo>
                  <a:pt x="240097" y="2398884"/>
                </a:lnTo>
                <a:lnTo>
                  <a:pt x="5483497" y="2398884"/>
                </a:lnTo>
                <a:lnTo>
                  <a:pt x="5529952" y="2398700"/>
                </a:lnTo>
                <a:lnTo>
                  <a:pt x="5597459" y="2393920"/>
                </a:lnTo>
                <a:lnTo>
                  <a:pt x="5654197" y="2372933"/>
                </a:lnTo>
                <a:lnTo>
                  <a:pt x="5698711" y="2328418"/>
                </a:lnTo>
                <a:lnTo>
                  <a:pt x="5719700" y="2271682"/>
                </a:lnTo>
                <a:lnTo>
                  <a:pt x="5724479" y="2204623"/>
                </a:lnTo>
                <a:lnTo>
                  <a:pt x="5724663" y="2158786"/>
                </a:lnTo>
                <a:lnTo>
                  <a:pt x="5724659" y="240097"/>
                </a:lnTo>
                <a:lnTo>
                  <a:pt x="5724479" y="194711"/>
                </a:lnTo>
                <a:lnTo>
                  <a:pt x="5719694" y="127184"/>
                </a:lnTo>
                <a:lnTo>
                  <a:pt x="5698711" y="70465"/>
                </a:lnTo>
                <a:lnTo>
                  <a:pt x="5654197" y="25950"/>
                </a:lnTo>
                <a:lnTo>
                  <a:pt x="5597476" y="4963"/>
                </a:lnTo>
                <a:lnTo>
                  <a:pt x="5530402" y="183"/>
                </a:lnTo>
                <a:lnTo>
                  <a:pt x="5484565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583775" y="5987117"/>
            <a:ext cx="404749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tennisCoach</a:t>
            </a:r>
            <a:endParaRPr sz="5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98458" y="4552606"/>
            <a:ext cx="32270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Default</a:t>
            </a:r>
            <a:r>
              <a:rPr sz="3450" b="1" spc="-2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324863"/>
                </a:solidFill>
                <a:latin typeface="Arial"/>
                <a:cs typeface="Arial"/>
              </a:rPr>
              <a:t>Bean</a:t>
            </a:r>
            <a:r>
              <a:rPr sz="3450" b="1" spc="-2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Id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98766" y="5872754"/>
            <a:ext cx="3086010" cy="10470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1835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4" dirty="0">
                <a:latin typeface="Palatino Linotype"/>
                <a:cs typeface="Palatino Linotype"/>
              </a:rPr>
              <a:t>Code</a:t>
            </a:r>
            <a:r>
              <a:rPr sz="6500" spc="-150" dirty="0">
                <a:latin typeface="Palatino Linotype"/>
                <a:cs typeface="Palatino Linotype"/>
              </a:rPr>
              <a:t> </a:t>
            </a:r>
            <a:r>
              <a:rPr sz="6500" spc="-145" dirty="0">
                <a:latin typeface="Palatino Linotype"/>
                <a:cs typeface="Palatino Linotype"/>
              </a:rPr>
              <a:t>example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2850" y="2198885"/>
            <a:ext cx="14303375" cy="2656840"/>
            <a:chOff x="952850" y="2198885"/>
            <a:chExt cx="14303375" cy="2656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850" y="2198885"/>
              <a:ext cx="14303229" cy="26567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20416" y="2695981"/>
              <a:ext cx="5807075" cy="675005"/>
            </a:xfrm>
            <a:custGeom>
              <a:avLst/>
              <a:gdLst/>
              <a:ahLst/>
              <a:cxnLst/>
              <a:rect l="l" t="t" r="r" b="b"/>
              <a:pathLst>
                <a:path w="5807075" h="675004">
                  <a:moveTo>
                    <a:pt x="0" y="0"/>
                  </a:moveTo>
                  <a:lnTo>
                    <a:pt x="5806450" y="0"/>
                  </a:lnTo>
                  <a:lnTo>
                    <a:pt x="5806450" y="674809"/>
                  </a:lnTo>
                  <a:lnTo>
                    <a:pt x="0" y="674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6">
            <a:extLst>
              <a:ext uri="{FF2B5EF4-FFF2-40B4-BE49-F238E27FC236}">
                <a16:creationId xmlns:a16="http://schemas.microsoft.com/office/drawing/2014/main" id="{4AE7098D-F118-D715-FB4E-0FEF0FD1D26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6790" y="6381196"/>
            <a:ext cx="5724657" cy="2398882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D1AACD86-2762-8536-1672-F9680DDFEC8C}"/>
              </a:ext>
            </a:extLst>
          </p:cNvPr>
          <p:cNvSpPr txBox="1"/>
          <p:nvPr/>
        </p:nvSpPr>
        <p:spPr>
          <a:xfrm>
            <a:off x="3212332" y="7149385"/>
            <a:ext cx="418465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-25" dirty="0">
                <a:solidFill>
                  <a:srgbClr val="FFFFFF"/>
                </a:solidFill>
                <a:latin typeface="Arial"/>
                <a:cs typeface="Arial"/>
              </a:rPr>
              <a:t>TennisCoach</a:t>
            </a:r>
            <a:endParaRPr sz="5250"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FA3B8F3-D184-938D-D585-8430F065ABF2}"/>
              </a:ext>
            </a:extLst>
          </p:cNvPr>
          <p:cNvSpPr txBox="1"/>
          <p:nvPr/>
        </p:nvSpPr>
        <p:spPr>
          <a:xfrm>
            <a:off x="2500312" y="5714874"/>
            <a:ext cx="25190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Class</a:t>
            </a:r>
            <a:r>
              <a:rPr sz="3450" b="1" spc="-6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324863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3384A754-1F83-5071-2E36-5C2427EE0821}"/>
              </a:ext>
            </a:extLst>
          </p:cNvPr>
          <p:cNvSpPr/>
          <p:nvPr/>
        </p:nvSpPr>
        <p:spPr>
          <a:xfrm>
            <a:off x="12174571" y="6381196"/>
            <a:ext cx="5725160" cy="2399030"/>
          </a:xfrm>
          <a:custGeom>
            <a:avLst/>
            <a:gdLst/>
            <a:ahLst/>
            <a:cxnLst/>
            <a:rect l="l" t="t" r="r" b="b"/>
            <a:pathLst>
              <a:path w="5725159" h="2399029">
                <a:moveTo>
                  <a:pt x="5484555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199" y="4963"/>
                </a:lnTo>
                <a:lnTo>
                  <a:pt x="70461" y="25950"/>
                </a:lnTo>
                <a:lnTo>
                  <a:pt x="25947" y="70464"/>
                </a:lnTo>
                <a:lnTo>
                  <a:pt x="4958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2158786"/>
                </a:lnTo>
                <a:lnTo>
                  <a:pt x="183" y="2204172"/>
                </a:lnTo>
                <a:lnTo>
                  <a:pt x="4964" y="2271698"/>
                </a:lnTo>
                <a:lnTo>
                  <a:pt x="25947" y="2328418"/>
                </a:lnTo>
                <a:lnTo>
                  <a:pt x="70461" y="2372933"/>
                </a:lnTo>
                <a:lnTo>
                  <a:pt x="127182" y="2393919"/>
                </a:lnTo>
                <a:lnTo>
                  <a:pt x="194260" y="2398699"/>
                </a:lnTo>
                <a:lnTo>
                  <a:pt x="240097" y="2398882"/>
                </a:lnTo>
                <a:lnTo>
                  <a:pt x="5483487" y="2398882"/>
                </a:lnTo>
                <a:lnTo>
                  <a:pt x="5529941" y="2398699"/>
                </a:lnTo>
                <a:lnTo>
                  <a:pt x="5597453" y="2393919"/>
                </a:lnTo>
                <a:lnTo>
                  <a:pt x="5654191" y="2372933"/>
                </a:lnTo>
                <a:lnTo>
                  <a:pt x="5698705" y="2328418"/>
                </a:lnTo>
                <a:lnTo>
                  <a:pt x="5719694" y="2271681"/>
                </a:lnTo>
                <a:lnTo>
                  <a:pt x="5724469" y="2204622"/>
                </a:lnTo>
                <a:lnTo>
                  <a:pt x="5724652" y="2158786"/>
                </a:lnTo>
                <a:lnTo>
                  <a:pt x="5724648" y="240097"/>
                </a:lnTo>
                <a:lnTo>
                  <a:pt x="5724469" y="194710"/>
                </a:lnTo>
                <a:lnTo>
                  <a:pt x="5719688" y="127184"/>
                </a:lnTo>
                <a:lnTo>
                  <a:pt x="5698705" y="70464"/>
                </a:lnTo>
                <a:lnTo>
                  <a:pt x="5654191" y="25950"/>
                </a:lnTo>
                <a:lnTo>
                  <a:pt x="5597470" y="4963"/>
                </a:lnTo>
                <a:lnTo>
                  <a:pt x="5566903" y="1470"/>
                </a:lnTo>
                <a:lnTo>
                  <a:pt x="5530392" y="183"/>
                </a:lnTo>
                <a:lnTo>
                  <a:pt x="5484555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E860382-9667-BEF3-C326-7B488FAD4F1D}"/>
              </a:ext>
            </a:extLst>
          </p:cNvPr>
          <p:cNvSpPr txBox="1"/>
          <p:nvPr/>
        </p:nvSpPr>
        <p:spPr>
          <a:xfrm>
            <a:off x="13013081" y="7149385"/>
            <a:ext cx="404749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0" dirty="0">
                <a:solidFill>
                  <a:srgbClr val="FFFFFF"/>
                </a:solidFill>
                <a:latin typeface="Arial"/>
                <a:cs typeface="Arial"/>
              </a:rPr>
              <a:t>tennisCoach</a:t>
            </a:r>
            <a:endParaRPr sz="5250">
              <a:latin typeface="Arial"/>
              <a:cs typeface="Arial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37CE0F3A-17FB-8C09-8EE5-F036171ABD8D}"/>
              </a:ext>
            </a:extLst>
          </p:cNvPr>
          <p:cNvSpPr txBox="1"/>
          <p:nvPr/>
        </p:nvSpPr>
        <p:spPr>
          <a:xfrm>
            <a:off x="12227765" y="5714874"/>
            <a:ext cx="32270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Default</a:t>
            </a:r>
            <a:r>
              <a:rPr sz="3450" b="1" spc="-2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324863"/>
                </a:solidFill>
                <a:latin typeface="Arial"/>
                <a:cs typeface="Arial"/>
              </a:rPr>
              <a:t>Bean</a:t>
            </a:r>
            <a:r>
              <a:rPr sz="3450" b="1" spc="-2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Id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4" name="object 12">
            <a:extLst>
              <a:ext uri="{FF2B5EF4-FFF2-40B4-BE49-F238E27FC236}">
                <a16:creationId xmlns:a16="http://schemas.microsoft.com/office/drawing/2014/main" id="{1C431EFC-6041-8583-D1EF-25CC479A44E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0001" y="7168850"/>
            <a:ext cx="3086007" cy="10470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1835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4" dirty="0">
                <a:latin typeface="Palatino Linotype"/>
                <a:cs typeface="Palatino Linotype"/>
              </a:rPr>
              <a:t>Code</a:t>
            </a:r>
            <a:r>
              <a:rPr sz="6500" spc="-150" dirty="0">
                <a:latin typeface="Palatino Linotype"/>
                <a:cs typeface="Palatino Linotype"/>
              </a:rPr>
              <a:t> </a:t>
            </a:r>
            <a:r>
              <a:rPr sz="6500" spc="-145" dirty="0">
                <a:latin typeface="Palatino Linotype"/>
                <a:cs typeface="Palatino Linotype"/>
              </a:rPr>
              <a:t>example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2850" y="2198885"/>
            <a:ext cx="14303375" cy="2656840"/>
            <a:chOff x="952850" y="2198885"/>
            <a:chExt cx="14303375" cy="2656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850" y="2198885"/>
              <a:ext cx="14303229" cy="26567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30887" y="2695981"/>
              <a:ext cx="5807075" cy="675005"/>
            </a:xfrm>
            <a:custGeom>
              <a:avLst/>
              <a:gdLst/>
              <a:ahLst/>
              <a:cxnLst/>
              <a:rect l="l" t="t" r="r" b="b"/>
              <a:pathLst>
                <a:path w="5807075" h="675004">
                  <a:moveTo>
                    <a:pt x="0" y="0"/>
                  </a:moveTo>
                  <a:lnTo>
                    <a:pt x="5806450" y="0"/>
                  </a:lnTo>
                  <a:lnTo>
                    <a:pt x="5806450" y="674809"/>
                  </a:lnTo>
                  <a:lnTo>
                    <a:pt x="0" y="674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379" y="6094055"/>
            <a:ext cx="18460170" cy="32040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1835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4" dirty="0">
                <a:latin typeface="Palatino Linotype"/>
                <a:cs typeface="Palatino Linotype"/>
              </a:rPr>
              <a:t>Code</a:t>
            </a:r>
            <a:r>
              <a:rPr sz="6500" spc="-150" dirty="0">
                <a:latin typeface="Palatino Linotype"/>
                <a:cs typeface="Palatino Linotype"/>
              </a:rPr>
              <a:t> </a:t>
            </a:r>
            <a:r>
              <a:rPr sz="6500" spc="-145" dirty="0">
                <a:latin typeface="Palatino Linotype"/>
                <a:cs typeface="Palatino Linotype"/>
              </a:rPr>
              <a:t>example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2850" y="2198885"/>
            <a:ext cx="14303375" cy="2656840"/>
            <a:chOff x="952850" y="2198885"/>
            <a:chExt cx="14303375" cy="2656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850" y="2198885"/>
              <a:ext cx="14303229" cy="26567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20416" y="2695981"/>
              <a:ext cx="5807075" cy="675005"/>
            </a:xfrm>
            <a:custGeom>
              <a:avLst/>
              <a:gdLst/>
              <a:ahLst/>
              <a:cxnLst/>
              <a:rect l="l" t="t" r="r" b="b"/>
              <a:pathLst>
                <a:path w="5807075" h="675004">
                  <a:moveTo>
                    <a:pt x="0" y="0"/>
                  </a:moveTo>
                  <a:lnTo>
                    <a:pt x="5806450" y="0"/>
                  </a:lnTo>
                  <a:lnTo>
                    <a:pt x="5806450" y="674809"/>
                  </a:lnTo>
                  <a:lnTo>
                    <a:pt x="0" y="674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446790" y="6381196"/>
            <a:ext cx="5725160" cy="2399030"/>
          </a:xfrm>
          <a:custGeom>
            <a:avLst/>
            <a:gdLst/>
            <a:ahLst/>
            <a:cxnLst/>
            <a:rect l="l" t="t" r="r" b="b"/>
            <a:pathLst>
              <a:path w="5725159" h="2399029">
                <a:moveTo>
                  <a:pt x="5484560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2158786"/>
                </a:lnTo>
                <a:lnTo>
                  <a:pt x="183" y="2204172"/>
                </a:lnTo>
                <a:lnTo>
                  <a:pt x="4967" y="2271698"/>
                </a:lnTo>
                <a:lnTo>
                  <a:pt x="25950" y="2328418"/>
                </a:lnTo>
                <a:lnTo>
                  <a:pt x="70465" y="2372933"/>
                </a:lnTo>
                <a:lnTo>
                  <a:pt x="127184" y="2393919"/>
                </a:lnTo>
                <a:lnTo>
                  <a:pt x="194260" y="2398699"/>
                </a:lnTo>
                <a:lnTo>
                  <a:pt x="240097" y="2398882"/>
                </a:lnTo>
                <a:lnTo>
                  <a:pt x="5483492" y="2398882"/>
                </a:lnTo>
                <a:lnTo>
                  <a:pt x="5529946" y="2398699"/>
                </a:lnTo>
                <a:lnTo>
                  <a:pt x="5597456" y="2393919"/>
                </a:lnTo>
                <a:lnTo>
                  <a:pt x="5654192" y="2372933"/>
                </a:lnTo>
                <a:lnTo>
                  <a:pt x="5698707" y="2328418"/>
                </a:lnTo>
                <a:lnTo>
                  <a:pt x="5719696" y="2271681"/>
                </a:lnTo>
                <a:lnTo>
                  <a:pt x="5724474" y="2204622"/>
                </a:lnTo>
                <a:lnTo>
                  <a:pt x="5724658" y="2158786"/>
                </a:lnTo>
                <a:lnTo>
                  <a:pt x="5724653" y="240097"/>
                </a:lnTo>
                <a:lnTo>
                  <a:pt x="5724474" y="194710"/>
                </a:lnTo>
                <a:lnTo>
                  <a:pt x="5719690" y="127184"/>
                </a:lnTo>
                <a:lnTo>
                  <a:pt x="5698707" y="70464"/>
                </a:lnTo>
                <a:lnTo>
                  <a:pt x="5654192" y="25950"/>
                </a:lnTo>
                <a:lnTo>
                  <a:pt x="5597473" y="4963"/>
                </a:lnTo>
                <a:lnTo>
                  <a:pt x="5566908" y="1470"/>
                </a:lnTo>
                <a:lnTo>
                  <a:pt x="5530397" y="183"/>
                </a:lnTo>
                <a:lnTo>
                  <a:pt x="5484560" y="0"/>
                </a:lnTo>
                <a:close/>
              </a:path>
            </a:pathLst>
          </a:custGeom>
          <a:solidFill>
            <a:srgbClr val="B08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99259" y="7254094"/>
            <a:ext cx="522097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HappyFortuneService</a:t>
            </a:r>
            <a:endParaRPr sz="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0312" y="5714874"/>
            <a:ext cx="25190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Class</a:t>
            </a:r>
            <a:r>
              <a:rPr sz="3450" b="1" spc="-6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324863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74571" y="6381196"/>
            <a:ext cx="5725160" cy="2399030"/>
          </a:xfrm>
          <a:custGeom>
            <a:avLst/>
            <a:gdLst/>
            <a:ahLst/>
            <a:cxnLst/>
            <a:rect l="l" t="t" r="r" b="b"/>
            <a:pathLst>
              <a:path w="5725159" h="2399029">
                <a:moveTo>
                  <a:pt x="5484555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199" y="4963"/>
                </a:lnTo>
                <a:lnTo>
                  <a:pt x="70461" y="25950"/>
                </a:lnTo>
                <a:lnTo>
                  <a:pt x="25947" y="70464"/>
                </a:lnTo>
                <a:lnTo>
                  <a:pt x="4958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2158786"/>
                </a:lnTo>
                <a:lnTo>
                  <a:pt x="183" y="2204172"/>
                </a:lnTo>
                <a:lnTo>
                  <a:pt x="4964" y="2271698"/>
                </a:lnTo>
                <a:lnTo>
                  <a:pt x="25947" y="2328418"/>
                </a:lnTo>
                <a:lnTo>
                  <a:pt x="70461" y="2372933"/>
                </a:lnTo>
                <a:lnTo>
                  <a:pt x="127182" y="2393919"/>
                </a:lnTo>
                <a:lnTo>
                  <a:pt x="194260" y="2398699"/>
                </a:lnTo>
                <a:lnTo>
                  <a:pt x="240097" y="2398882"/>
                </a:lnTo>
                <a:lnTo>
                  <a:pt x="5483487" y="2398882"/>
                </a:lnTo>
                <a:lnTo>
                  <a:pt x="5529941" y="2398699"/>
                </a:lnTo>
                <a:lnTo>
                  <a:pt x="5597453" y="2393919"/>
                </a:lnTo>
                <a:lnTo>
                  <a:pt x="5654191" y="2372933"/>
                </a:lnTo>
                <a:lnTo>
                  <a:pt x="5698705" y="2328418"/>
                </a:lnTo>
                <a:lnTo>
                  <a:pt x="5719694" y="2271681"/>
                </a:lnTo>
                <a:lnTo>
                  <a:pt x="5724469" y="2204622"/>
                </a:lnTo>
                <a:lnTo>
                  <a:pt x="5724652" y="2158786"/>
                </a:lnTo>
                <a:lnTo>
                  <a:pt x="5724648" y="240097"/>
                </a:lnTo>
                <a:lnTo>
                  <a:pt x="5724469" y="194710"/>
                </a:lnTo>
                <a:lnTo>
                  <a:pt x="5719688" y="127184"/>
                </a:lnTo>
                <a:lnTo>
                  <a:pt x="5698705" y="70464"/>
                </a:lnTo>
                <a:lnTo>
                  <a:pt x="5654191" y="25950"/>
                </a:lnTo>
                <a:lnTo>
                  <a:pt x="5597470" y="4963"/>
                </a:lnTo>
                <a:lnTo>
                  <a:pt x="5566903" y="1470"/>
                </a:lnTo>
                <a:lnTo>
                  <a:pt x="5530392" y="183"/>
                </a:lnTo>
                <a:lnTo>
                  <a:pt x="5484555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458124" y="7254094"/>
            <a:ext cx="516509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happyFortuneService</a:t>
            </a:r>
            <a:endParaRPr sz="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7765" y="5714874"/>
            <a:ext cx="32270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Default</a:t>
            </a:r>
            <a:r>
              <a:rPr sz="3450" b="1" spc="-2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324863"/>
                </a:solidFill>
                <a:latin typeface="Arial"/>
                <a:cs typeface="Arial"/>
              </a:rPr>
              <a:t>Bean</a:t>
            </a:r>
            <a:r>
              <a:rPr sz="3450" b="1" spc="-2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Id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0001" y="7168850"/>
            <a:ext cx="3086007" cy="1047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2318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4" dirty="0">
                <a:latin typeface="Palatino Linotype"/>
                <a:cs typeface="Palatino Linotype"/>
              </a:rPr>
              <a:t>Configuring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40" dirty="0">
                <a:latin typeface="Palatino Linotype"/>
                <a:cs typeface="Palatino Linotype"/>
              </a:rPr>
              <a:t>Spring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25" dirty="0">
                <a:latin typeface="Palatino Linotype"/>
                <a:cs typeface="Palatino Linotype"/>
              </a:rPr>
              <a:t>Container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34426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222803"/>
            <a:ext cx="149834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XML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configuration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i="1" spc="-10" dirty="0">
                <a:latin typeface="Palatino Linotype"/>
                <a:cs typeface="Palatino Linotype"/>
              </a:rPr>
              <a:t>(legacy,</a:t>
            </a:r>
            <a:r>
              <a:rPr sz="4250" i="1" spc="10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but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most</a:t>
            </a:r>
            <a:r>
              <a:rPr sz="4250" i="1" spc="10" dirty="0">
                <a:latin typeface="Palatino Linotype"/>
                <a:cs typeface="Palatino Linotype"/>
              </a:rPr>
              <a:t> legacy </a:t>
            </a:r>
            <a:r>
              <a:rPr sz="4250" i="1" spc="15" dirty="0">
                <a:latin typeface="Palatino Linotype"/>
                <a:cs typeface="Palatino Linotype"/>
              </a:rPr>
              <a:t>apps </a:t>
            </a:r>
            <a:r>
              <a:rPr sz="4250" i="1" spc="5" dirty="0">
                <a:latin typeface="Palatino Linotype"/>
                <a:cs typeface="Palatino Linotype"/>
              </a:rPr>
              <a:t>still</a:t>
            </a:r>
            <a:r>
              <a:rPr sz="4250" i="1" spc="10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use</a:t>
            </a:r>
            <a:r>
              <a:rPr sz="4250" i="1" spc="5" dirty="0">
                <a:latin typeface="Palatino Linotype"/>
                <a:cs typeface="Palatino Linotype"/>
              </a:rPr>
              <a:t> </a:t>
            </a:r>
            <a:r>
              <a:rPr sz="4250" i="1" spc="10" dirty="0">
                <a:latin typeface="Palatino Linotype"/>
                <a:cs typeface="Palatino Linotype"/>
              </a:rPr>
              <a:t>this)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086620"/>
            <a:ext cx="63233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-18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Annotations</a:t>
            </a:r>
            <a:r>
              <a:rPr sz="4250" spc="-3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(modern)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707190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950438"/>
            <a:ext cx="63900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Source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Code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i="1" spc="15" dirty="0">
                <a:latin typeface="Palatino Linotype"/>
                <a:cs typeface="Palatino Linotype"/>
              </a:rPr>
              <a:t>(modern)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1835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114" dirty="0">
                <a:latin typeface="Palatino Linotype"/>
                <a:cs typeface="Palatino Linotype"/>
              </a:rPr>
              <a:t>Code</a:t>
            </a:r>
            <a:r>
              <a:rPr sz="6500" spc="-150" dirty="0">
                <a:latin typeface="Palatino Linotype"/>
                <a:cs typeface="Palatino Linotype"/>
              </a:rPr>
              <a:t> </a:t>
            </a:r>
            <a:r>
              <a:rPr sz="6500" spc="-145" dirty="0">
                <a:latin typeface="Palatino Linotype"/>
                <a:cs typeface="Palatino Linotype"/>
              </a:rPr>
              <a:t>example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2850" y="2198885"/>
            <a:ext cx="14303375" cy="2656840"/>
            <a:chOff x="952850" y="2198885"/>
            <a:chExt cx="14303375" cy="2656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850" y="2198885"/>
              <a:ext cx="14303229" cy="26567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20416" y="2695981"/>
              <a:ext cx="5807075" cy="675005"/>
            </a:xfrm>
            <a:custGeom>
              <a:avLst/>
              <a:gdLst/>
              <a:ahLst/>
              <a:cxnLst/>
              <a:rect l="l" t="t" r="r" b="b"/>
              <a:pathLst>
                <a:path w="5807075" h="675004">
                  <a:moveTo>
                    <a:pt x="0" y="0"/>
                  </a:moveTo>
                  <a:lnTo>
                    <a:pt x="5806450" y="0"/>
                  </a:lnTo>
                  <a:lnTo>
                    <a:pt x="5806450" y="674809"/>
                  </a:lnTo>
                  <a:lnTo>
                    <a:pt x="0" y="6748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446790" y="6381196"/>
            <a:ext cx="5725160" cy="2399030"/>
          </a:xfrm>
          <a:custGeom>
            <a:avLst/>
            <a:gdLst/>
            <a:ahLst/>
            <a:cxnLst/>
            <a:rect l="l" t="t" r="r" b="b"/>
            <a:pathLst>
              <a:path w="5725159" h="2399029">
                <a:moveTo>
                  <a:pt x="5484560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1" y="4963"/>
                </a:lnTo>
                <a:lnTo>
                  <a:pt x="70465" y="25950"/>
                </a:lnTo>
                <a:lnTo>
                  <a:pt x="25950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2158786"/>
                </a:lnTo>
                <a:lnTo>
                  <a:pt x="183" y="2204172"/>
                </a:lnTo>
                <a:lnTo>
                  <a:pt x="4967" y="2271698"/>
                </a:lnTo>
                <a:lnTo>
                  <a:pt x="25950" y="2328418"/>
                </a:lnTo>
                <a:lnTo>
                  <a:pt x="70465" y="2372933"/>
                </a:lnTo>
                <a:lnTo>
                  <a:pt x="127184" y="2393919"/>
                </a:lnTo>
                <a:lnTo>
                  <a:pt x="194260" y="2398699"/>
                </a:lnTo>
                <a:lnTo>
                  <a:pt x="240097" y="2398882"/>
                </a:lnTo>
                <a:lnTo>
                  <a:pt x="5483492" y="2398882"/>
                </a:lnTo>
                <a:lnTo>
                  <a:pt x="5529946" y="2398699"/>
                </a:lnTo>
                <a:lnTo>
                  <a:pt x="5597456" y="2393919"/>
                </a:lnTo>
                <a:lnTo>
                  <a:pt x="5654192" y="2372933"/>
                </a:lnTo>
                <a:lnTo>
                  <a:pt x="5698707" y="2328418"/>
                </a:lnTo>
                <a:lnTo>
                  <a:pt x="5719696" y="2271681"/>
                </a:lnTo>
                <a:lnTo>
                  <a:pt x="5724474" y="2204622"/>
                </a:lnTo>
                <a:lnTo>
                  <a:pt x="5724658" y="2158786"/>
                </a:lnTo>
                <a:lnTo>
                  <a:pt x="5724653" y="240097"/>
                </a:lnTo>
                <a:lnTo>
                  <a:pt x="5724474" y="194710"/>
                </a:lnTo>
                <a:lnTo>
                  <a:pt x="5719690" y="127184"/>
                </a:lnTo>
                <a:lnTo>
                  <a:pt x="5698707" y="70464"/>
                </a:lnTo>
                <a:lnTo>
                  <a:pt x="5654192" y="25950"/>
                </a:lnTo>
                <a:lnTo>
                  <a:pt x="5597473" y="4963"/>
                </a:lnTo>
                <a:lnTo>
                  <a:pt x="5566908" y="1470"/>
                </a:lnTo>
                <a:lnTo>
                  <a:pt x="5530397" y="183"/>
                </a:lnTo>
                <a:lnTo>
                  <a:pt x="5484560" y="0"/>
                </a:lnTo>
                <a:close/>
              </a:path>
            </a:pathLst>
          </a:custGeom>
          <a:solidFill>
            <a:srgbClr val="B08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99259" y="7254094"/>
            <a:ext cx="522097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HappyFortuneService</a:t>
            </a:r>
            <a:endParaRPr sz="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0312" y="5714874"/>
            <a:ext cx="25190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Class</a:t>
            </a:r>
            <a:r>
              <a:rPr sz="3450" b="1" spc="-6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324863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74571" y="6381196"/>
            <a:ext cx="5725160" cy="2399030"/>
          </a:xfrm>
          <a:custGeom>
            <a:avLst/>
            <a:gdLst/>
            <a:ahLst/>
            <a:cxnLst/>
            <a:rect l="l" t="t" r="r" b="b"/>
            <a:pathLst>
              <a:path w="5725159" h="2399029">
                <a:moveTo>
                  <a:pt x="5484555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199" y="4963"/>
                </a:lnTo>
                <a:lnTo>
                  <a:pt x="70461" y="25950"/>
                </a:lnTo>
                <a:lnTo>
                  <a:pt x="25947" y="70464"/>
                </a:lnTo>
                <a:lnTo>
                  <a:pt x="4958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2158786"/>
                </a:lnTo>
                <a:lnTo>
                  <a:pt x="183" y="2204172"/>
                </a:lnTo>
                <a:lnTo>
                  <a:pt x="4964" y="2271698"/>
                </a:lnTo>
                <a:lnTo>
                  <a:pt x="25947" y="2328418"/>
                </a:lnTo>
                <a:lnTo>
                  <a:pt x="70461" y="2372933"/>
                </a:lnTo>
                <a:lnTo>
                  <a:pt x="127182" y="2393919"/>
                </a:lnTo>
                <a:lnTo>
                  <a:pt x="194260" y="2398699"/>
                </a:lnTo>
                <a:lnTo>
                  <a:pt x="240097" y="2398882"/>
                </a:lnTo>
                <a:lnTo>
                  <a:pt x="5483487" y="2398882"/>
                </a:lnTo>
                <a:lnTo>
                  <a:pt x="5529941" y="2398699"/>
                </a:lnTo>
                <a:lnTo>
                  <a:pt x="5597453" y="2393919"/>
                </a:lnTo>
                <a:lnTo>
                  <a:pt x="5654191" y="2372933"/>
                </a:lnTo>
                <a:lnTo>
                  <a:pt x="5698705" y="2328418"/>
                </a:lnTo>
                <a:lnTo>
                  <a:pt x="5719694" y="2271681"/>
                </a:lnTo>
                <a:lnTo>
                  <a:pt x="5724469" y="2204622"/>
                </a:lnTo>
                <a:lnTo>
                  <a:pt x="5724652" y="2158786"/>
                </a:lnTo>
                <a:lnTo>
                  <a:pt x="5724648" y="240097"/>
                </a:lnTo>
                <a:lnTo>
                  <a:pt x="5724469" y="194710"/>
                </a:lnTo>
                <a:lnTo>
                  <a:pt x="5719688" y="127184"/>
                </a:lnTo>
                <a:lnTo>
                  <a:pt x="5698705" y="70464"/>
                </a:lnTo>
                <a:lnTo>
                  <a:pt x="5654191" y="25950"/>
                </a:lnTo>
                <a:lnTo>
                  <a:pt x="5597470" y="4963"/>
                </a:lnTo>
                <a:lnTo>
                  <a:pt x="5566903" y="1470"/>
                </a:lnTo>
                <a:lnTo>
                  <a:pt x="5530392" y="183"/>
                </a:lnTo>
                <a:lnTo>
                  <a:pt x="5484555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458124" y="7254094"/>
            <a:ext cx="516509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FFFFFF"/>
                </a:solidFill>
                <a:latin typeface="Arial"/>
                <a:cs typeface="Arial"/>
              </a:rPr>
              <a:t>happyFortuneService</a:t>
            </a:r>
            <a:endParaRPr sz="3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27765" y="5714874"/>
            <a:ext cx="32270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Default</a:t>
            </a:r>
            <a:r>
              <a:rPr sz="3450" b="1" spc="-2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324863"/>
                </a:solidFill>
                <a:latin typeface="Arial"/>
                <a:cs typeface="Arial"/>
              </a:rPr>
              <a:t>Bean</a:t>
            </a:r>
            <a:r>
              <a:rPr sz="3450" b="1" spc="-25" dirty="0">
                <a:solidFill>
                  <a:srgbClr val="324863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324863"/>
                </a:solidFill>
                <a:latin typeface="Arial"/>
                <a:cs typeface="Arial"/>
              </a:rPr>
              <a:t>Id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0001" y="7168850"/>
            <a:ext cx="3086007" cy="10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49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51250" y="4648200"/>
            <a:ext cx="12404725" cy="20129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8890" indent="711835">
              <a:lnSpc>
                <a:spcPct val="100400"/>
              </a:lnSpc>
              <a:spcBef>
                <a:spcPts val="80"/>
              </a:spcBef>
            </a:pPr>
            <a:r>
              <a:rPr sz="6500" spc="-110" dirty="0">
                <a:latin typeface="Arial"/>
                <a:cs typeface="Arial"/>
              </a:rPr>
              <a:t>Spring </a:t>
            </a:r>
            <a:r>
              <a:rPr sz="6500" spc="-114" dirty="0">
                <a:latin typeface="Arial"/>
                <a:cs typeface="Arial"/>
              </a:rPr>
              <a:t>Dependency </a:t>
            </a:r>
            <a:r>
              <a:rPr sz="6500" spc="-125" dirty="0">
                <a:latin typeface="Arial"/>
                <a:cs typeface="Arial"/>
              </a:rPr>
              <a:t>Injection </a:t>
            </a:r>
            <a:r>
              <a:rPr sz="6500" spc="-120" dirty="0">
                <a:latin typeface="Arial"/>
                <a:cs typeface="Arial"/>
              </a:rPr>
              <a:t> </a:t>
            </a:r>
            <a:r>
              <a:rPr sz="6500" spc="-125" dirty="0">
                <a:latin typeface="Arial"/>
                <a:cs typeface="Arial"/>
              </a:rPr>
              <a:t>wit</a:t>
            </a:r>
            <a:r>
              <a:rPr sz="6500" spc="5" dirty="0">
                <a:latin typeface="Arial"/>
                <a:cs typeface="Arial"/>
              </a:rPr>
              <a:t>h</a:t>
            </a:r>
            <a:r>
              <a:rPr sz="6500" spc="-500" dirty="0">
                <a:latin typeface="Arial"/>
                <a:cs typeface="Arial"/>
              </a:rPr>
              <a:t> </a:t>
            </a:r>
            <a:r>
              <a:rPr sz="6500" spc="-130" dirty="0">
                <a:latin typeface="Arial"/>
                <a:cs typeface="Arial"/>
              </a:rPr>
              <a:t>Annotation</a:t>
            </a:r>
            <a:r>
              <a:rPr sz="6500" spc="5" dirty="0">
                <a:latin typeface="Arial"/>
                <a:cs typeface="Arial"/>
              </a:rPr>
              <a:t>s</a:t>
            </a:r>
            <a:r>
              <a:rPr sz="6500" spc="-265" dirty="0">
                <a:latin typeface="Arial"/>
                <a:cs typeface="Arial"/>
              </a:rPr>
              <a:t> </a:t>
            </a:r>
            <a:r>
              <a:rPr sz="6500" spc="-130" dirty="0">
                <a:latin typeface="Arial"/>
                <a:cs typeface="Arial"/>
              </a:rPr>
              <a:t>an</a:t>
            </a:r>
            <a:r>
              <a:rPr sz="6500" spc="5" dirty="0">
                <a:latin typeface="Arial"/>
                <a:cs typeface="Arial"/>
              </a:rPr>
              <a:t>d</a:t>
            </a:r>
            <a:r>
              <a:rPr sz="6500" spc="-505" dirty="0">
                <a:latin typeface="Arial"/>
                <a:cs typeface="Arial"/>
              </a:rPr>
              <a:t> </a:t>
            </a:r>
            <a:r>
              <a:rPr sz="6500" spc="-130" dirty="0">
                <a:latin typeface="Arial"/>
                <a:cs typeface="Arial"/>
              </a:rPr>
              <a:t>Autowiring</a:t>
            </a:r>
            <a:endParaRPr sz="6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975850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105" dirty="0"/>
              <a:t>A</a:t>
            </a:r>
            <a:r>
              <a:rPr sz="4500" spc="140" dirty="0"/>
              <a:t>u</a:t>
            </a:r>
            <a:r>
              <a:rPr sz="4500" spc="114" dirty="0"/>
              <a:t>t</a:t>
            </a:r>
            <a:r>
              <a:rPr sz="4500" spc="180" dirty="0"/>
              <a:t>o</a:t>
            </a:r>
            <a:r>
              <a:rPr sz="4500" spc="5" dirty="0"/>
              <a:t>w</a:t>
            </a:r>
            <a:r>
              <a:rPr sz="4500" spc="114" dirty="0"/>
              <a:t>i</a:t>
            </a:r>
            <a:r>
              <a:rPr sz="4500" spc="-125" dirty="0"/>
              <a:t>r</a:t>
            </a:r>
            <a:r>
              <a:rPr sz="4500" spc="114" dirty="0"/>
              <a:t>i</a:t>
            </a:r>
            <a:r>
              <a:rPr sz="4500" spc="360" dirty="0"/>
              <a:t>n</a:t>
            </a:r>
            <a:r>
              <a:rPr sz="4500" spc="254" dirty="0"/>
              <a:t>g</a:t>
            </a:r>
            <a:r>
              <a:rPr sz="4500" spc="-75" dirty="0"/>
              <a:t> </a:t>
            </a:r>
            <a:r>
              <a:rPr sz="4500" spc="-10" dirty="0"/>
              <a:t>I</a:t>
            </a:r>
            <a:r>
              <a:rPr sz="4500" spc="360" dirty="0"/>
              <a:t>n</a:t>
            </a:r>
            <a:r>
              <a:rPr sz="4500" spc="-130" dirty="0"/>
              <a:t>j</a:t>
            </a:r>
            <a:r>
              <a:rPr sz="4500" spc="240" dirty="0"/>
              <a:t>e</a:t>
            </a:r>
            <a:r>
              <a:rPr sz="4500" spc="120" dirty="0"/>
              <a:t>c</a:t>
            </a:r>
            <a:r>
              <a:rPr sz="4500" spc="114" dirty="0"/>
              <a:t>ti</a:t>
            </a:r>
            <a:r>
              <a:rPr sz="4500" spc="245" dirty="0"/>
              <a:t>o</a:t>
            </a:r>
            <a:r>
              <a:rPr sz="4500" spc="495" dirty="0"/>
              <a:t>n</a:t>
            </a:r>
            <a:r>
              <a:rPr sz="4500" spc="-660" dirty="0"/>
              <a:t> </a:t>
            </a:r>
            <a:r>
              <a:rPr sz="4500" spc="-815" dirty="0"/>
              <a:t>T</a:t>
            </a:r>
            <a:r>
              <a:rPr sz="4500" spc="-245" dirty="0"/>
              <a:t>y</a:t>
            </a:r>
            <a:r>
              <a:rPr sz="4500" spc="120" dirty="0"/>
              <a:t>p</a:t>
            </a:r>
            <a:r>
              <a:rPr sz="4500" spc="240" dirty="0"/>
              <a:t>e</a:t>
            </a:r>
            <a:r>
              <a:rPr sz="4500" spc="250" dirty="0"/>
              <a:t>s</a:t>
            </a:r>
            <a:endParaRPr sz="4500" dirty="0"/>
          </a:p>
        </p:txBody>
      </p:sp>
      <p:sp>
        <p:nvSpPr>
          <p:cNvPr id="3" name="object 3"/>
          <p:cNvSpPr txBox="1"/>
          <p:nvPr/>
        </p:nvSpPr>
        <p:spPr>
          <a:xfrm>
            <a:off x="866854" y="2416545"/>
            <a:ext cx="56864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77850" algn="l"/>
                <a:tab pos="57848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Constructor</a:t>
            </a:r>
            <a:r>
              <a:rPr sz="4250" spc="-4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854" y="440182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2282" y="4280362"/>
            <a:ext cx="36195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Setter</a:t>
            </a:r>
            <a:r>
              <a:rPr sz="4250" spc="-6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854" y="626564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2282" y="6144180"/>
            <a:ext cx="36855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Field</a:t>
            </a:r>
            <a:r>
              <a:rPr sz="4250" spc="-5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Injections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6535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Development</a:t>
            </a:r>
            <a:r>
              <a:rPr sz="6500" spc="-95" dirty="0"/>
              <a:t> </a:t>
            </a:r>
            <a:r>
              <a:rPr sz="6500" spc="140" dirty="0"/>
              <a:t>Process</a:t>
            </a:r>
            <a:r>
              <a:rPr sz="6500" spc="-90" dirty="0"/>
              <a:t> </a:t>
            </a:r>
            <a:r>
              <a:rPr sz="6500" spc="250" dirty="0"/>
              <a:t>-</a:t>
            </a:r>
            <a:r>
              <a:rPr sz="6500" spc="-90" dirty="0"/>
              <a:t> </a:t>
            </a:r>
            <a:r>
              <a:rPr sz="6500" spc="120" dirty="0"/>
              <a:t>Constructor</a:t>
            </a:r>
            <a:r>
              <a:rPr sz="6500" spc="-90" dirty="0"/>
              <a:t> </a:t>
            </a:r>
            <a:r>
              <a:rPr sz="6500" spc="160" dirty="0"/>
              <a:t>Injection</a:t>
            </a:r>
            <a:endParaRPr sz="65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dirty="0"/>
              <a:t>Define</a:t>
            </a:r>
            <a:r>
              <a:rPr spc="5" dirty="0"/>
              <a:t> </a:t>
            </a:r>
            <a:r>
              <a:rPr spc="15" dirty="0"/>
              <a:t>the</a:t>
            </a:r>
            <a:r>
              <a:rPr spc="5" dirty="0"/>
              <a:t> </a:t>
            </a:r>
            <a:r>
              <a:rPr spc="15" dirty="0"/>
              <a:t>dependency</a:t>
            </a:r>
            <a:r>
              <a:rPr spc="5" dirty="0"/>
              <a:t> </a:t>
            </a:r>
            <a:r>
              <a:rPr spc="10" dirty="0"/>
              <a:t>interface </a:t>
            </a:r>
            <a:r>
              <a:rPr spc="20" dirty="0"/>
              <a:t>and</a:t>
            </a:r>
            <a:r>
              <a:rPr spc="5" dirty="0"/>
              <a:t> </a:t>
            </a:r>
            <a:r>
              <a:rPr spc="10" dirty="0"/>
              <a:t>class</a:t>
            </a: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/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dirty="0"/>
              <a:t>Create</a:t>
            </a:r>
            <a:r>
              <a:rPr spc="5" dirty="0"/>
              <a:t> </a:t>
            </a:r>
            <a:r>
              <a:rPr spc="15" dirty="0"/>
              <a:t>a</a:t>
            </a:r>
            <a:r>
              <a:rPr spc="5" dirty="0"/>
              <a:t> </a:t>
            </a:r>
            <a:r>
              <a:rPr spc="10" dirty="0"/>
              <a:t>constructor</a:t>
            </a:r>
            <a:r>
              <a:rPr spc="5" dirty="0"/>
              <a:t> </a:t>
            </a:r>
            <a:r>
              <a:rPr spc="10" dirty="0"/>
              <a:t>in</a:t>
            </a:r>
            <a:r>
              <a:rPr spc="5" dirty="0"/>
              <a:t> </a:t>
            </a:r>
            <a:r>
              <a:rPr spc="15" dirty="0"/>
              <a:t>your</a:t>
            </a:r>
            <a:r>
              <a:rPr spc="5" dirty="0"/>
              <a:t> </a:t>
            </a:r>
            <a:r>
              <a:rPr spc="10" dirty="0"/>
              <a:t>class</a:t>
            </a:r>
            <a:r>
              <a:rPr spc="5" dirty="0"/>
              <a:t> </a:t>
            </a:r>
            <a:r>
              <a:rPr spc="10" dirty="0"/>
              <a:t>for injections</a:t>
            </a: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/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pc="-5" dirty="0"/>
              <a:t>Configure</a:t>
            </a:r>
            <a:r>
              <a:rPr spc="5" dirty="0"/>
              <a:t> </a:t>
            </a:r>
            <a:r>
              <a:rPr spc="15" dirty="0"/>
              <a:t>the</a:t>
            </a:r>
            <a:r>
              <a:rPr spc="10" dirty="0"/>
              <a:t> </a:t>
            </a:r>
            <a:r>
              <a:rPr spc="15" dirty="0"/>
              <a:t>dependency</a:t>
            </a:r>
            <a:r>
              <a:rPr spc="10" dirty="0"/>
              <a:t> injection </a:t>
            </a:r>
            <a:r>
              <a:rPr spc="15" dirty="0"/>
              <a:t>with</a:t>
            </a:r>
            <a:r>
              <a:rPr spc="10" dirty="0"/>
              <a:t> </a:t>
            </a:r>
            <a:r>
              <a:rPr b="1" spc="40" dirty="0">
                <a:latin typeface="Palatino Linotype"/>
                <a:cs typeface="Palatino Linotype"/>
              </a:rPr>
              <a:t>@Autowired</a:t>
            </a:r>
            <a:r>
              <a:rPr b="1" spc="-145" dirty="0">
                <a:latin typeface="Palatino Linotype"/>
                <a:cs typeface="Palatino Linotype"/>
              </a:rPr>
              <a:t> </a:t>
            </a:r>
            <a:r>
              <a:rPr spc="15" dirty="0"/>
              <a:t>Annotation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4945701" y="2616071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0"/>
                </a:lnTo>
                <a:lnTo>
                  <a:pt x="0" y="1182526"/>
                </a:lnTo>
                <a:lnTo>
                  <a:pt x="575" y="1221932"/>
                </a:lnTo>
                <a:lnTo>
                  <a:pt x="10782" y="1264512"/>
                </a:lnTo>
                <a:lnTo>
                  <a:pt x="29745" y="1303418"/>
                </a:lnTo>
                <a:lnTo>
                  <a:pt x="56635" y="1337334"/>
                </a:lnTo>
                <a:lnTo>
                  <a:pt x="90625" y="1364942"/>
                </a:lnTo>
                <a:lnTo>
                  <a:pt x="125884" y="1382491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0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5"/>
                </a:lnTo>
                <a:lnTo>
                  <a:pt x="3714587" y="1010189"/>
                </a:lnTo>
                <a:lnTo>
                  <a:pt x="3724029" y="960709"/>
                </a:lnTo>
                <a:lnTo>
                  <a:pt x="3728666" y="918753"/>
                </a:lnTo>
                <a:lnTo>
                  <a:pt x="3728085" y="879347"/>
                </a:lnTo>
                <a:lnTo>
                  <a:pt x="3717878" y="836768"/>
                </a:lnTo>
                <a:lnTo>
                  <a:pt x="3698917" y="797861"/>
                </a:lnTo>
                <a:lnTo>
                  <a:pt x="3672029" y="763945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7"/>
                </a:lnTo>
                <a:lnTo>
                  <a:pt x="531543" y="14079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410" y="34441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8273395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215" dirty="0"/>
              <a:t>Ste</a:t>
            </a:r>
            <a:r>
              <a:rPr sz="4500" spc="440" dirty="0"/>
              <a:t>p</a:t>
            </a:r>
            <a:r>
              <a:rPr sz="4500" spc="-75" dirty="0"/>
              <a:t> </a:t>
            </a:r>
            <a:r>
              <a:rPr sz="4500" spc="-120" dirty="0"/>
              <a:t>1</a:t>
            </a:r>
            <a:r>
              <a:rPr sz="4500" spc="10" dirty="0"/>
              <a:t>:</a:t>
            </a:r>
            <a:r>
              <a:rPr sz="4500" spc="-430" dirty="0"/>
              <a:t> </a:t>
            </a:r>
            <a:r>
              <a:rPr sz="4500" spc="305" dirty="0"/>
              <a:t>De</a:t>
            </a:r>
            <a:r>
              <a:rPr sz="4500" spc="180" dirty="0"/>
              <a:t>f</a:t>
            </a:r>
            <a:r>
              <a:rPr sz="4500" spc="229" dirty="0"/>
              <a:t>in</a:t>
            </a:r>
            <a:r>
              <a:rPr sz="4500" spc="390" dirty="0"/>
              <a:t>e</a:t>
            </a:r>
            <a:r>
              <a:rPr sz="4500" spc="-75" dirty="0"/>
              <a:t> </a:t>
            </a:r>
            <a:r>
              <a:rPr sz="4500" spc="240" dirty="0"/>
              <a:t>th</a:t>
            </a:r>
            <a:r>
              <a:rPr sz="4500" spc="375" dirty="0"/>
              <a:t>e</a:t>
            </a:r>
            <a:r>
              <a:rPr sz="4500" spc="-75" dirty="0"/>
              <a:t> </a:t>
            </a:r>
            <a:r>
              <a:rPr sz="4500" spc="170" dirty="0"/>
              <a:t>dependenc</a:t>
            </a:r>
            <a:r>
              <a:rPr sz="4500" spc="300" dirty="0"/>
              <a:t>y</a:t>
            </a:r>
            <a:r>
              <a:rPr sz="4500" spc="-75" dirty="0"/>
              <a:t> </a:t>
            </a:r>
            <a:r>
              <a:rPr sz="4500" spc="114" dirty="0"/>
              <a:t>interfac</a:t>
            </a:r>
            <a:r>
              <a:rPr sz="4500" spc="270" dirty="0"/>
              <a:t>e</a:t>
            </a:r>
            <a:r>
              <a:rPr sz="4500" spc="-75" dirty="0"/>
              <a:t> </a:t>
            </a:r>
            <a:r>
              <a:rPr sz="4500" spc="155" dirty="0"/>
              <a:t>an</a:t>
            </a:r>
            <a:r>
              <a:rPr sz="4500" spc="305" dirty="0"/>
              <a:t>d</a:t>
            </a:r>
            <a:r>
              <a:rPr sz="4500" spc="-75" dirty="0"/>
              <a:t> </a:t>
            </a:r>
            <a:r>
              <a:rPr sz="4500" spc="95" dirty="0"/>
              <a:t>class</a:t>
            </a:r>
            <a:endParaRPr sz="4500" dirty="0"/>
          </a:p>
        </p:txBody>
      </p:sp>
      <p:grpSp>
        <p:nvGrpSpPr>
          <p:cNvPr id="3" name="object 3"/>
          <p:cNvGrpSpPr/>
          <p:nvPr/>
        </p:nvGrpSpPr>
        <p:grpSpPr>
          <a:xfrm>
            <a:off x="605314" y="2306578"/>
            <a:ext cx="7251065" cy="3217545"/>
            <a:chOff x="605314" y="2306578"/>
            <a:chExt cx="7251065" cy="3217545"/>
          </a:xfrm>
        </p:grpSpPr>
        <p:sp>
          <p:nvSpPr>
            <p:cNvPr id="4" name="object 4"/>
            <p:cNvSpPr/>
            <p:nvPr/>
          </p:nvSpPr>
          <p:spPr>
            <a:xfrm>
              <a:off x="783319" y="2421758"/>
              <a:ext cx="6895465" cy="2756535"/>
            </a:xfrm>
            <a:custGeom>
              <a:avLst/>
              <a:gdLst/>
              <a:ahLst/>
              <a:cxnLst/>
              <a:rect l="l" t="t" r="r" b="b"/>
              <a:pathLst>
                <a:path w="6895465" h="2756535">
                  <a:moveTo>
                    <a:pt x="0" y="0"/>
                  </a:moveTo>
                  <a:lnTo>
                    <a:pt x="6894894" y="0"/>
                  </a:lnTo>
                  <a:lnTo>
                    <a:pt x="6894894" y="2756460"/>
                  </a:lnTo>
                  <a:lnTo>
                    <a:pt x="0" y="2756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314" y="2306578"/>
              <a:ext cx="7250903" cy="3217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5441" y="2458428"/>
            <a:ext cx="6649720" cy="26473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interface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FortuneService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dirty="0">
                <a:latin typeface="Arial MT"/>
                <a:cs typeface="Arial MT"/>
              </a:rPr>
              <a:t>String getFortune();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849" y="1934884"/>
            <a:ext cx="34963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FortuneService.java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79547" y="6324984"/>
            <a:ext cx="13460094" cy="4264660"/>
            <a:chOff x="3979547" y="6324984"/>
            <a:chExt cx="13460094" cy="4264660"/>
          </a:xfrm>
        </p:grpSpPr>
        <p:sp>
          <p:nvSpPr>
            <p:cNvPr id="9" name="object 9"/>
            <p:cNvSpPr/>
            <p:nvPr/>
          </p:nvSpPr>
          <p:spPr>
            <a:xfrm>
              <a:off x="4157552" y="6440164"/>
              <a:ext cx="13103860" cy="3803650"/>
            </a:xfrm>
            <a:custGeom>
              <a:avLst/>
              <a:gdLst/>
              <a:ahLst/>
              <a:cxnLst/>
              <a:rect l="l" t="t" r="r" b="b"/>
              <a:pathLst>
                <a:path w="13103860" h="3803650">
                  <a:moveTo>
                    <a:pt x="0" y="0"/>
                  </a:moveTo>
                  <a:lnTo>
                    <a:pt x="13103743" y="0"/>
                  </a:lnTo>
                  <a:lnTo>
                    <a:pt x="13103743" y="3803549"/>
                  </a:lnTo>
                  <a:lnTo>
                    <a:pt x="0" y="3803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9547" y="6324984"/>
              <a:ext cx="13459747" cy="426426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217537" y="6479249"/>
            <a:ext cx="12858115" cy="369442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spc="5" dirty="0">
                <a:latin typeface="Arial MT"/>
                <a:cs typeface="Arial MT"/>
              </a:rPr>
              <a:t>@Component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HappyFortuneService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FortuneService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dirty="0">
                <a:latin typeface="Arial MT"/>
                <a:cs typeface="Arial MT"/>
              </a:rPr>
              <a:t>String getFortune() {</a:t>
            </a:r>
            <a:endParaRPr sz="3450">
              <a:latin typeface="Arial MT"/>
              <a:cs typeface="Arial MT"/>
            </a:endParaRPr>
          </a:p>
          <a:p>
            <a:pPr marL="766445">
              <a:lnSpc>
                <a:spcPts val="4120"/>
              </a:lnSpc>
            </a:pP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-60" dirty="0">
                <a:solidFill>
                  <a:srgbClr val="3933FF"/>
                </a:solidFill>
                <a:latin typeface="Arial MT"/>
                <a:cs typeface="Arial MT"/>
              </a:rPr>
              <a:t>"Today</a:t>
            </a:r>
            <a:r>
              <a:rPr sz="3450" spc="-5" dirty="0">
                <a:solidFill>
                  <a:srgbClr val="3933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3933FF"/>
                </a:solidFill>
                <a:latin typeface="Arial MT"/>
                <a:cs typeface="Arial MT"/>
              </a:rPr>
              <a:t>is</a:t>
            </a:r>
            <a:r>
              <a:rPr sz="3450" spc="-10" dirty="0">
                <a:solidFill>
                  <a:srgbClr val="3933FF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3933FF"/>
                </a:solidFill>
                <a:latin typeface="Arial MT"/>
                <a:cs typeface="Arial MT"/>
              </a:rPr>
              <a:t>your</a:t>
            </a:r>
            <a:r>
              <a:rPr sz="3450" spc="-5" dirty="0">
                <a:solidFill>
                  <a:srgbClr val="3933FF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3933FF"/>
                </a:solidFill>
                <a:latin typeface="Arial MT"/>
                <a:cs typeface="Arial MT"/>
              </a:rPr>
              <a:t>lucky</a:t>
            </a:r>
            <a:r>
              <a:rPr sz="3450" spc="-5" dirty="0">
                <a:solidFill>
                  <a:srgbClr val="3933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3933FF"/>
                </a:solidFill>
                <a:latin typeface="Arial MT"/>
                <a:cs typeface="Arial MT"/>
              </a:rPr>
              <a:t>day!"</a:t>
            </a:r>
            <a:r>
              <a:rPr sz="3450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 marL="389255">
              <a:lnSpc>
                <a:spcPts val="4120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4130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2358" y="5955704"/>
            <a:ext cx="43922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3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HappyFortuneService.java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42256"/>
            <a:ext cx="18338165" cy="709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spc="254" dirty="0"/>
              <a:t>Step</a:t>
            </a:r>
            <a:r>
              <a:rPr sz="4500" spc="-60" dirty="0"/>
              <a:t> </a:t>
            </a:r>
            <a:r>
              <a:rPr sz="4500" spc="-45" dirty="0"/>
              <a:t>2:</a:t>
            </a:r>
            <a:r>
              <a:rPr sz="4500" spc="-385" dirty="0"/>
              <a:t> </a:t>
            </a:r>
            <a:r>
              <a:rPr sz="4500" spc="80" dirty="0"/>
              <a:t>Create</a:t>
            </a:r>
            <a:r>
              <a:rPr sz="4500" spc="-60" dirty="0"/>
              <a:t> </a:t>
            </a:r>
            <a:r>
              <a:rPr sz="4500" spc="130" dirty="0"/>
              <a:t>a</a:t>
            </a:r>
            <a:r>
              <a:rPr sz="4500" spc="-60" dirty="0"/>
              <a:t> </a:t>
            </a:r>
            <a:r>
              <a:rPr sz="4500" spc="135" dirty="0"/>
              <a:t>constructor</a:t>
            </a:r>
            <a:r>
              <a:rPr sz="4500" spc="-60" dirty="0"/>
              <a:t> </a:t>
            </a:r>
            <a:r>
              <a:rPr sz="4500" spc="280" dirty="0"/>
              <a:t>in</a:t>
            </a:r>
            <a:r>
              <a:rPr sz="4500" spc="-60" dirty="0"/>
              <a:t> </a:t>
            </a:r>
            <a:r>
              <a:rPr sz="4500" spc="45" dirty="0"/>
              <a:t>your</a:t>
            </a:r>
            <a:r>
              <a:rPr sz="4500" spc="-60" dirty="0"/>
              <a:t> </a:t>
            </a:r>
            <a:r>
              <a:rPr sz="4500" spc="114" dirty="0"/>
              <a:t>class</a:t>
            </a:r>
            <a:r>
              <a:rPr sz="4500" spc="-60" dirty="0"/>
              <a:t> </a:t>
            </a:r>
            <a:r>
              <a:rPr sz="4500" spc="60" dirty="0"/>
              <a:t>for</a:t>
            </a:r>
            <a:r>
              <a:rPr sz="4500" spc="-60" dirty="0"/>
              <a:t> </a:t>
            </a:r>
            <a:r>
              <a:rPr sz="4500" spc="155" dirty="0"/>
              <a:t>injections</a:t>
            </a:r>
            <a:endParaRPr sz="45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719904" y="3425713"/>
            <a:ext cx="12216130" cy="5835015"/>
            <a:chOff x="2719904" y="3425713"/>
            <a:chExt cx="12216130" cy="5835015"/>
          </a:xfrm>
        </p:grpSpPr>
        <p:sp>
          <p:nvSpPr>
            <p:cNvPr id="4" name="object 4"/>
            <p:cNvSpPr/>
            <p:nvPr/>
          </p:nvSpPr>
          <p:spPr>
            <a:xfrm>
              <a:off x="2897909" y="3540893"/>
              <a:ext cx="11859895" cy="5374640"/>
            </a:xfrm>
            <a:custGeom>
              <a:avLst/>
              <a:gdLst/>
              <a:ahLst/>
              <a:cxnLst/>
              <a:rect l="l" t="t" r="r" b="b"/>
              <a:pathLst>
                <a:path w="11859894" h="5374640">
                  <a:moveTo>
                    <a:pt x="0" y="0"/>
                  </a:moveTo>
                  <a:lnTo>
                    <a:pt x="11859661" y="0"/>
                  </a:lnTo>
                  <a:lnTo>
                    <a:pt x="11859661" y="5374182"/>
                  </a:lnTo>
                  <a:lnTo>
                    <a:pt x="0" y="5374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9904" y="3425713"/>
              <a:ext cx="12215669" cy="5834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50560" y="3578814"/>
            <a:ext cx="9429115" cy="1076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spc="5" dirty="0">
                <a:latin typeface="Arial MT"/>
                <a:cs typeface="Arial MT"/>
              </a:rPr>
              <a:t>@Component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spc="-7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-30" dirty="0">
                <a:latin typeface="Arial MT"/>
                <a:cs typeface="Arial MT"/>
              </a:rPr>
              <a:t>TennisCoach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Coach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0560" y="5149446"/>
            <a:ext cx="11614150" cy="369442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 </a:t>
            </a:r>
            <a:r>
              <a:rPr sz="3450" spc="5" dirty="0">
                <a:latin typeface="Arial MT"/>
                <a:cs typeface="Arial MT"/>
              </a:rPr>
              <a:t>FortuneService </a:t>
            </a:r>
            <a:r>
              <a:rPr sz="3450" dirty="0">
                <a:solidFill>
                  <a:srgbClr val="0326CC"/>
                </a:solidFill>
                <a:latin typeface="Arial MT"/>
                <a:cs typeface="Arial MT"/>
              </a:rPr>
              <a:t>fortuneService</a:t>
            </a:r>
            <a:r>
              <a:rPr sz="3450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Arial MT"/>
              <a:cs typeface="Arial MT"/>
            </a:endParaRPr>
          </a:p>
          <a:p>
            <a:pPr marL="766445" marR="5080" indent="-377190">
              <a:lnSpc>
                <a:spcPts val="412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spc="-10" dirty="0">
                <a:latin typeface="Arial MT"/>
                <a:cs typeface="Arial MT"/>
              </a:rPr>
              <a:t>TennisCoach(FortuneService </a:t>
            </a:r>
            <a:r>
              <a:rPr sz="3450" dirty="0">
                <a:solidFill>
                  <a:srgbClr val="7E504F"/>
                </a:solidFill>
                <a:latin typeface="Arial MT"/>
                <a:cs typeface="Arial MT"/>
              </a:rPr>
              <a:t>theFortuneService</a:t>
            </a:r>
            <a:r>
              <a:rPr sz="3450" dirty="0">
                <a:latin typeface="Arial MT"/>
                <a:cs typeface="Arial MT"/>
              </a:rPr>
              <a:t>) { </a:t>
            </a:r>
            <a:r>
              <a:rPr sz="3450" spc="-944" dirty="0"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0326CC"/>
                </a:solidFill>
                <a:latin typeface="Arial MT"/>
                <a:cs typeface="Arial MT"/>
              </a:rPr>
              <a:t>fortuneService</a:t>
            </a:r>
            <a:r>
              <a:rPr sz="3450" spc="-5" dirty="0">
                <a:solidFill>
                  <a:srgbClr val="0326CC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=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7E504F"/>
                </a:solidFill>
                <a:latin typeface="Arial MT"/>
                <a:cs typeface="Arial MT"/>
              </a:rPr>
              <a:t>theFortuneService</a:t>
            </a:r>
            <a:r>
              <a:rPr sz="3450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 marL="389255">
              <a:lnSpc>
                <a:spcPts val="3979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  <a:p>
            <a:pPr marL="256540">
              <a:lnSpc>
                <a:spcPts val="4120"/>
              </a:lnSpc>
            </a:pPr>
            <a:r>
              <a:rPr sz="3450" spc="-5" dirty="0">
                <a:latin typeface="Arial MT"/>
                <a:cs typeface="Arial MT"/>
              </a:rPr>
              <a:t>...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4130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9618" y="3013386"/>
            <a:ext cx="3180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TennisCoach.java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860645" y="2153818"/>
            <a:ext cx="2287905" cy="977900"/>
          </a:xfrm>
          <a:custGeom>
            <a:avLst/>
            <a:gdLst/>
            <a:ahLst/>
            <a:cxnLst/>
            <a:rect l="l" t="t" r="r" b="b"/>
            <a:pathLst>
              <a:path w="2287905" h="977900">
                <a:moveTo>
                  <a:pt x="1956757" y="0"/>
                </a:moveTo>
                <a:lnTo>
                  <a:pt x="332398" y="0"/>
                </a:lnTo>
                <a:lnTo>
                  <a:pt x="268368" y="253"/>
                </a:lnTo>
                <a:lnTo>
                  <a:pt x="217609" y="2027"/>
                </a:lnTo>
                <a:lnTo>
                  <a:pt x="175322" y="6841"/>
                </a:lnTo>
                <a:lnTo>
                  <a:pt x="136707" y="16217"/>
                </a:lnTo>
                <a:lnTo>
                  <a:pt x="97122" y="35767"/>
                </a:lnTo>
                <a:lnTo>
                  <a:pt x="63105" y="63105"/>
                </a:lnTo>
                <a:lnTo>
                  <a:pt x="35767" y="97121"/>
                </a:lnTo>
                <a:lnTo>
                  <a:pt x="16219" y="136704"/>
                </a:lnTo>
                <a:lnTo>
                  <a:pt x="6839" y="175319"/>
                </a:lnTo>
                <a:lnTo>
                  <a:pt x="2027" y="217424"/>
                </a:lnTo>
                <a:lnTo>
                  <a:pt x="253" y="267746"/>
                </a:lnTo>
                <a:lnTo>
                  <a:pt x="0" y="330922"/>
                </a:lnTo>
                <a:lnTo>
                  <a:pt x="5" y="646554"/>
                </a:lnTo>
                <a:lnTo>
                  <a:pt x="253" y="709109"/>
                </a:lnTo>
                <a:lnTo>
                  <a:pt x="2027" y="759868"/>
                </a:lnTo>
                <a:lnTo>
                  <a:pt x="6848" y="802180"/>
                </a:lnTo>
                <a:lnTo>
                  <a:pt x="16219" y="840772"/>
                </a:lnTo>
                <a:lnTo>
                  <a:pt x="35767" y="880355"/>
                </a:lnTo>
                <a:lnTo>
                  <a:pt x="63105" y="914371"/>
                </a:lnTo>
                <a:lnTo>
                  <a:pt x="97122" y="941710"/>
                </a:lnTo>
                <a:lnTo>
                  <a:pt x="136707" y="961259"/>
                </a:lnTo>
                <a:lnTo>
                  <a:pt x="175299" y="970635"/>
                </a:lnTo>
                <a:lnTo>
                  <a:pt x="217425" y="975449"/>
                </a:lnTo>
                <a:lnTo>
                  <a:pt x="267745" y="977223"/>
                </a:lnTo>
                <a:lnTo>
                  <a:pt x="330921" y="977477"/>
                </a:lnTo>
                <a:lnTo>
                  <a:pt x="1955291" y="977477"/>
                </a:lnTo>
                <a:lnTo>
                  <a:pt x="2019316" y="977223"/>
                </a:lnTo>
                <a:lnTo>
                  <a:pt x="2070075" y="975449"/>
                </a:lnTo>
                <a:lnTo>
                  <a:pt x="2112365" y="970635"/>
                </a:lnTo>
                <a:lnTo>
                  <a:pt x="2150981" y="961259"/>
                </a:lnTo>
                <a:lnTo>
                  <a:pt x="2190560" y="941710"/>
                </a:lnTo>
                <a:lnTo>
                  <a:pt x="2224576" y="914371"/>
                </a:lnTo>
                <a:lnTo>
                  <a:pt x="2251916" y="880355"/>
                </a:lnTo>
                <a:lnTo>
                  <a:pt x="2271470" y="840772"/>
                </a:lnTo>
                <a:lnTo>
                  <a:pt x="2280843" y="802157"/>
                </a:lnTo>
                <a:lnTo>
                  <a:pt x="2285652" y="760052"/>
                </a:lnTo>
                <a:lnTo>
                  <a:pt x="2287425" y="709730"/>
                </a:lnTo>
                <a:lnTo>
                  <a:pt x="2287679" y="646554"/>
                </a:lnTo>
                <a:lnTo>
                  <a:pt x="2287673" y="330922"/>
                </a:lnTo>
                <a:lnTo>
                  <a:pt x="2287425" y="268367"/>
                </a:lnTo>
                <a:lnTo>
                  <a:pt x="2285652" y="217608"/>
                </a:lnTo>
                <a:lnTo>
                  <a:pt x="2280835" y="175297"/>
                </a:lnTo>
                <a:lnTo>
                  <a:pt x="2271470" y="136704"/>
                </a:lnTo>
                <a:lnTo>
                  <a:pt x="2251916" y="97121"/>
                </a:lnTo>
                <a:lnTo>
                  <a:pt x="2224576" y="63105"/>
                </a:lnTo>
                <a:lnTo>
                  <a:pt x="2190560" y="35767"/>
                </a:lnTo>
                <a:lnTo>
                  <a:pt x="2150981" y="16217"/>
                </a:lnTo>
                <a:lnTo>
                  <a:pt x="2112388" y="6841"/>
                </a:lnTo>
                <a:lnTo>
                  <a:pt x="2070258" y="2027"/>
                </a:lnTo>
                <a:lnTo>
                  <a:pt x="2019934" y="253"/>
                </a:lnTo>
                <a:lnTo>
                  <a:pt x="1956757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573243" y="2447957"/>
            <a:ext cx="855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3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79355" y="2613086"/>
            <a:ext cx="3399671" cy="16752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410853" y="3599755"/>
            <a:ext cx="20453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FortuneService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850" y="510844"/>
            <a:ext cx="14193717" cy="143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4500" spc="190" dirty="0"/>
              <a:t>Step</a:t>
            </a:r>
            <a:r>
              <a:rPr sz="4500" spc="-60" dirty="0"/>
              <a:t> </a:t>
            </a:r>
            <a:r>
              <a:rPr sz="4500" spc="-50" dirty="0"/>
              <a:t>3:</a:t>
            </a:r>
            <a:r>
              <a:rPr sz="4500" spc="-315" dirty="0"/>
              <a:t> </a:t>
            </a:r>
            <a:r>
              <a:rPr sz="4500" spc="95" dirty="0"/>
              <a:t>Configure</a:t>
            </a:r>
            <a:r>
              <a:rPr sz="4500" spc="-55" dirty="0"/>
              <a:t> </a:t>
            </a:r>
            <a:r>
              <a:rPr sz="4500" spc="200" dirty="0"/>
              <a:t>the</a:t>
            </a:r>
            <a:r>
              <a:rPr sz="4500" spc="-55" dirty="0"/>
              <a:t> </a:t>
            </a:r>
            <a:r>
              <a:rPr sz="4500" spc="125" dirty="0"/>
              <a:t>dependency</a:t>
            </a:r>
            <a:r>
              <a:rPr sz="4500" spc="-60" dirty="0"/>
              <a:t> </a:t>
            </a:r>
            <a:r>
              <a:rPr sz="4500" spc="130" dirty="0"/>
              <a:t>injection</a:t>
            </a:r>
            <a:r>
              <a:rPr sz="4500" spc="-55" dirty="0"/>
              <a:t> </a:t>
            </a:r>
            <a:r>
              <a:rPr sz="4500" spc="10" dirty="0"/>
              <a:t>@Autowired</a:t>
            </a:r>
            <a:r>
              <a:rPr sz="4500" spc="-55" dirty="0"/>
              <a:t> </a:t>
            </a:r>
            <a:r>
              <a:rPr sz="4500" spc="130" dirty="0"/>
              <a:t>annotation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9904" y="2992639"/>
            <a:ext cx="12149455" cy="6358890"/>
            <a:chOff x="2719904" y="2992639"/>
            <a:chExt cx="12149455" cy="6358890"/>
          </a:xfrm>
        </p:grpSpPr>
        <p:sp>
          <p:nvSpPr>
            <p:cNvPr id="4" name="object 4"/>
            <p:cNvSpPr/>
            <p:nvPr/>
          </p:nvSpPr>
          <p:spPr>
            <a:xfrm>
              <a:off x="2897909" y="3107819"/>
              <a:ext cx="11793855" cy="5897880"/>
            </a:xfrm>
            <a:custGeom>
              <a:avLst/>
              <a:gdLst/>
              <a:ahLst/>
              <a:cxnLst/>
              <a:rect l="l" t="t" r="r" b="b"/>
              <a:pathLst>
                <a:path w="11793855" h="5897880">
                  <a:moveTo>
                    <a:pt x="0" y="0"/>
                  </a:moveTo>
                  <a:lnTo>
                    <a:pt x="11793370" y="0"/>
                  </a:lnTo>
                  <a:lnTo>
                    <a:pt x="11793370" y="5897726"/>
                  </a:lnTo>
                  <a:lnTo>
                    <a:pt x="0" y="5897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9904" y="2992639"/>
              <a:ext cx="12149378" cy="635844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50560" y="3149507"/>
            <a:ext cx="9429115" cy="10769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spc="5" dirty="0">
                <a:latin typeface="Arial MT"/>
                <a:cs typeface="Arial MT"/>
              </a:rPr>
              <a:t>@Component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spc="-7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-30" dirty="0">
                <a:latin typeface="Arial MT"/>
                <a:cs typeface="Arial MT"/>
              </a:rPr>
              <a:t>TennisCoach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spc="5" dirty="0">
                <a:latin typeface="Arial MT"/>
                <a:cs typeface="Arial MT"/>
              </a:rPr>
              <a:t>Coach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{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50560" y="4720140"/>
            <a:ext cx="11547475" cy="421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 </a:t>
            </a:r>
            <a:r>
              <a:rPr sz="3450" spc="5" dirty="0">
                <a:latin typeface="Arial MT"/>
                <a:cs typeface="Arial MT"/>
              </a:rPr>
              <a:t>FortuneService </a:t>
            </a:r>
            <a:r>
              <a:rPr sz="3450" dirty="0">
                <a:solidFill>
                  <a:srgbClr val="0326CC"/>
                </a:solidFill>
                <a:latin typeface="Arial MT"/>
                <a:cs typeface="Arial MT"/>
              </a:rPr>
              <a:t>fortuneService</a:t>
            </a:r>
            <a:r>
              <a:rPr sz="3450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 MT"/>
              <a:cs typeface="Arial MT"/>
            </a:endParaRPr>
          </a:p>
          <a:p>
            <a:pPr marL="389255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@Autowired</a:t>
            </a:r>
            <a:endParaRPr sz="3450">
              <a:latin typeface="Arial"/>
              <a:cs typeface="Arial"/>
            </a:endParaRPr>
          </a:p>
          <a:p>
            <a:pPr marL="766445" marR="5080" indent="-443865">
              <a:lnSpc>
                <a:spcPts val="4120"/>
              </a:lnSpc>
              <a:spcBef>
                <a:spcPts val="14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spc="-10" dirty="0">
                <a:latin typeface="Arial MT"/>
                <a:cs typeface="Arial MT"/>
              </a:rPr>
              <a:t>TennisCoach(FortuneService </a:t>
            </a:r>
            <a:r>
              <a:rPr sz="3450" dirty="0">
                <a:solidFill>
                  <a:srgbClr val="7E504F"/>
                </a:solidFill>
                <a:latin typeface="Arial MT"/>
                <a:cs typeface="Arial MT"/>
              </a:rPr>
              <a:t>theFortuneService</a:t>
            </a:r>
            <a:r>
              <a:rPr sz="3450" dirty="0">
                <a:latin typeface="Arial MT"/>
                <a:cs typeface="Arial MT"/>
              </a:rPr>
              <a:t>) { </a:t>
            </a:r>
            <a:r>
              <a:rPr sz="3450" spc="-944" dirty="0">
                <a:latin typeface="Arial MT"/>
                <a:cs typeface="Arial MT"/>
              </a:rPr>
              <a:t> </a:t>
            </a:r>
            <a:r>
              <a:rPr sz="3450" spc="5" dirty="0">
                <a:solidFill>
                  <a:srgbClr val="0326CC"/>
                </a:solidFill>
                <a:latin typeface="Arial MT"/>
                <a:cs typeface="Arial MT"/>
              </a:rPr>
              <a:t>fortuneService</a:t>
            </a:r>
            <a:r>
              <a:rPr sz="3450" spc="-5" dirty="0">
                <a:solidFill>
                  <a:srgbClr val="0326CC"/>
                </a:solidFill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=</a:t>
            </a:r>
            <a:r>
              <a:rPr sz="3450" dirty="0"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7E504F"/>
                </a:solidFill>
                <a:latin typeface="Arial MT"/>
                <a:cs typeface="Arial MT"/>
              </a:rPr>
              <a:t>theFortuneService</a:t>
            </a:r>
            <a:r>
              <a:rPr sz="3450" dirty="0">
                <a:latin typeface="Arial MT"/>
                <a:cs typeface="Arial MT"/>
              </a:rPr>
              <a:t>;</a:t>
            </a:r>
            <a:endParaRPr sz="3450">
              <a:latin typeface="Arial MT"/>
              <a:cs typeface="Arial MT"/>
            </a:endParaRPr>
          </a:p>
          <a:p>
            <a:pPr marL="389255">
              <a:lnSpc>
                <a:spcPts val="3979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  <a:p>
            <a:pPr marL="256540">
              <a:lnSpc>
                <a:spcPts val="4120"/>
              </a:lnSpc>
            </a:pPr>
            <a:r>
              <a:rPr sz="3450" spc="-5" dirty="0">
                <a:latin typeface="Arial MT"/>
                <a:cs typeface="Arial MT"/>
              </a:rPr>
              <a:t>...</a:t>
            </a:r>
            <a:endParaRPr sz="3450">
              <a:latin typeface="Arial MT"/>
              <a:cs typeface="Arial MT"/>
            </a:endParaRPr>
          </a:p>
          <a:p>
            <a:pPr marL="12700">
              <a:lnSpc>
                <a:spcPts val="4130"/>
              </a:lnSpc>
            </a:pPr>
            <a:r>
              <a:rPr sz="3450" dirty="0">
                <a:latin typeface="Arial MT"/>
                <a:cs typeface="Arial MT"/>
              </a:rPr>
              <a:t>}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6793" y="2625963"/>
            <a:ext cx="3180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TennisCoach.java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53396" y="1759620"/>
            <a:ext cx="2287905" cy="977900"/>
          </a:xfrm>
          <a:custGeom>
            <a:avLst/>
            <a:gdLst/>
            <a:ahLst/>
            <a:cxnLst/>
            <a:rect l="l" t="t" r="r" b="b"/>
            <a:pathLst>
              <a:path w="2287905" h="977900">
                <a:moveTo>
                  <a:pt x="1956757" y="0"/>
                </a:moveTo>
                <a:lnTo>
                  <a:pt x="332398" y="0"/>
                </a:lnTo>
                <a:lnTo>
                  <a:pt x="268368" y="253"/>
                </a:lnTo>
                <a:lnTo>
                  <a:pt x="217609" y="2027"/>
                </a:lnTo>
                <a:lnTo>
                  <a:pt x="175322" y="6841"/>
                </a:lnTo>
                <a:lnTo>
                  <a:pt x="136707" y="16216"/>
                </a:lnTo>
                <a:lnTo>
                  <a:pt x="97122" y="35765"/>
                </a:lnTo>
                <a:lnTo>
                  <a:pt x="63105" y="63104"/>
                </a:lnTo>
                <a:lnTo>
                  <a:pt x="35767" y="97120"/>
                </a:lnTo>
                <a:lnTo>
                  <a:pt x="16219" y="136703"/>
                </a:lnTo>
                <a:lnTo>
                  <a:pt x="6839" y="175318"/>
                </a:lnTo>
                <a:lnTo>
                  <a:pt x="2027" y="217423"/>
                </a:lnTo>
                <a:lnTo>
                  <a:pt x="253" y="267745"/>
                </a:lnTo>
                <a:lnTo>
                  <a:pt x="0" y="330921"/>
                </a:lnTo>
                <a:lnTo>
                  <a:pt x="5" y="646554"/>
                </a:lnTo>
                <a:lnTo>
                  <a:pt x="253" y="709109"/>
                </a:lnTo>
                <a:lnTo>
                  <a:pt x="2027" y="759867"/>
                </a:lnTo>
                <a:lnTo>
                  <a:pt x="6848" y="802179"/>
                </a:lnTo>
                <a:lnTo>
                  <a:pt x="16219" y="840771"/>
                </a:lnTo>
                <a:lnTo>
                  <a:pt x="35767" y="880355"/>
                </a:lnTo>
                <a:lnTo>
                  <a:pt x="63105" y="914371"/>
                </a:lnTo>
                <a:lnTo>
                  <a:pt x="97122" y="941709"/>
                </a:lnTo>
                <a:lnTo>
                  <a:pt x="136707" y="961259"/>
                </a:lnTo>
                <a:lnTo>
                  <a:pt x="175299" y="970634"/>
                </a:lnTo>
                <a:lnTo>
                  <a:pt x="217425" y="975448"/>
                </a:lnTo>
                <a:lnTo>
                  <a:pt x="267745" y="977222"/>
                </a:lnTo>
                <a:lnTo>
                  <a:pt x="330921" y="977475"/>
                </a:lnTo>
                <a:lnTo>
                  <a:pt x="1955291" y="977475"/>
                </a:lnTo>
                <a:lnTo>
                  <a:pt x="2019316" y="977222"/>
                </a:lnTo>
                <a:lnTo>
                  <a:pt x="2070075" y="975448"/>
                </a:lnTo>
                <a:lnTo>
                  <a:pt x="2112365" y="970634"/>
                </a:lnTo>
                <a:lnTo>
                  <a:pt x="2150981" y="961259"/>
                </a:lnTo>
                <a:lnTo>
                  <a:pt x="2190560" y="941709"/>
                </a:lnTo>
                <a:lnTo>
                  <a:pt x="2224576" y="914371"/>
                </a:lnTo>
                <a:lnTo>
                  <a:pt x="2251916" y="880355"/>
                </a:lnTo>
                <a:lnTo>
                  <a:pt x="2271470" y="840771"/>
                </a:lnTo>
                <a:lnTo>
                  <a:pt x="2280843" y="802156"/>
                </a:lnTo>
                <a:lnTo>
                  <a:pt x="2285652" y="760051"/>
                </a:lnTo>
                <a:lnTo>
                  <a:pt x="2287425" y="709729"/>
                </a:lnTo>
                <a:lnTo>
                  <a:pt x="2287679" y="646554"/>
                </a:lnTo>
                <a:lnTo>
                  <a:pt x="2287673" y="330921"/>
                </a:lnTo>
                <a:lnTo>
                  <a:pt x="2287425" y="268366"/>
                </a:lnTo>
                <a:lnTo>
                  <a:pt x="2285652" y="217607"/>
                </a:lnTo>
                <a:lnTo>
                  <a:pt x="2280835" y="175295"/>
                </a:lnTo>
                <a:lnTo>
                  <a:pt x="2271470" y="136703"/>
                </a:lnTo>
                <a:lnTo>
                  <a:pt x="2251916" y="97120"/>
                </a:lnTo>
                <a:lnTo>
                  <a:pt x="2224576" y="63104"/>
                </a:lnTo>
                <a:lnTo>
                  <a:pt x="2190560" y="35765"/>
                </a:lnTo>
                <a:lnTo>
                  <a:pt x="2150981" y="16216"/>
                </a:lnTo>
                <a:lnTo>
                  <a:pt x="2112388" y="6841"/>
                </a:lnTo>
                <a:lnTo>
                  <a:pt x="2070258" y="2027"/>
                </a:lnTo>
                <a:lnTo>
                  <a:pt x="2019934" y="253"/>
                </a:lnTo>
                <a:lnTo>
                  <a:pt x="1956757" y="0"/>
                </a:lnTo>
                <a:close/>
              </a:path>
            </a:pathLst>
          </a:custGeom>
          <a:solidFill>
            <a:srgbClr val="BB48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667481" y="2050064"/>
            <a:ext cx="855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Coa</a:t>
            </a:r>
            <a:r>
              <a:rPr sz="23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c</a:t>
            </a:r>
            <a:r>
              <a:rPr sz="2300" b="1" spc="5" dirty="0">
                <a:solidFill>
                  <a:srgbClr val="FFFFFF"/>
                </a:solidFill>
                <a:latin typeface="Palatino Linotype"/>
                <a:cs typeface="Palatino Linotype"/>
              </a:rPr>
              <a:t>h</a:t>
            </a:r>
            <a:endParaRPr sz="2300">
              <a:latin typeface="Palatino Linotype"/>
              <a:cs typeface="Palatino Linotyp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72105" y="2218888"/>
            <a:ext cx="3399671" cy="167523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505091" y="3201861"/>
            <a:ext cx="20453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FFFFFF"/>
                </a:solidFill>
                <a:latin typeface="Palatino Linotype"/>
                <a:cs typeface="Palatino Linotype"/>
              </a:rPr>
              <a:t>FortuneService</a:t>
            </a:r>
            <a:endParaRPr sz="2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sp>
          <p:nvSpPr>
            <p:cNvPr id="4" name="object 4"/>
            <p:cNvSpPr/>
            <p:nvPr/>
          </p:nvSpPr>
          <p:spPr>
            <a:xfrm>
              <a:off x="2984202" y="10056959"/>
              <a:ext cx="14135735" cy="635"/>
            </a:xfrm>
            <a:custGeom>
              <a:avLst/>
              <a:gdLst/>
              <a:ahLst/>
              <a:cxnLst/>
              <a:rect l="l" t="t" r="r" b="b"/>
              <a:pathLst>
                <a:path w="14135735" h="634">
                  <a:moveTo>
                    <a:pt x="0" y="0"/>
                  </a:moveTo>
                  <a:lnTo>
                    <a:pt x="14135695" y="0"/>
                  </a:lnTo>
                  <a:lnTo>
                    <a:pt x="0" y="104"/>
                  </a:lnTo>
                  <a:close/>
                </a:path>
              </a:pathLst>
            </a:custGeom>
            <a:ln w="1047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95542" y="175775"/>
            <a:ext cx="11315065" cy="21386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9525" indent="1654175">
              <a:lnSpc>
                <a:spcPct val="100600"/>
              </a:lnSpc>
              <a:spcBef>
                <a:spcPts val="75"/>
              </a:spcBef>
            </a:pPr>
            <a:r>
              <a:rPr sz="6900" spc="-105" dirty="0">
                <a:latin typeface="Arial"/>
                <a:cs typeface="Arial"/>
              </a:rPr>
              <a:t>Setter </a:t>
            </a:r>
            <a:r>
              <a:rPr sz="6900" spc="-114" dirty="0">
                <a:latin typeface="Arial"/>
                <a:cs typeface="Arial"/>
              </a:rPr>
              <a:t>Injection </a:t>
            </a:r>
            <a:r>
              <a:rPr sz="6900" spc="-130" dirty="0">
                <a:latin typeface="Arial"/>
                <a:cs typeface="Arial"/>
              </a:rPr>
              <a:t>with </a:t>
            </a:r>
            <a:r>
              <a:rPr sz="6900" spc="-125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Annotation</a:t>
            </a:r>
            <a:r>
              <a:rPr sz="6900" spc="10" dirty="0">
                <a:latin typeface="Arial"/>
                <a:cs typeface="Arial"/>
              </a:rPr>
              <a:t>s</a:t>
            </a:r>
            <a:r>
              <a:rPr sz="6900" spc="-270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an</a:t>
            </a:r>
            <a:r>
              <a:rPr sz="6900" spc="15" dirty="0">
                <a:latin typeface="Arial"/>
                <a:cs typeface="Arial"/>
              </a:rPr>
              <a:t>d</a:t>
            </a:r>
            <a:r>
              <a:rPr sz="6900" spc="-525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Autowiring</a:t>
            </a:r>
            <a:endParaRPr sz="6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4329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Development</a:t>
            </a:r>
            <a:r>
              <a:rPr sz="6500" spc="-95" dirty="0"/>
              <a:t> </a:t>
            </a:r>
            <a:r>
              <a:rPr sz="6500" spc="140" dirty="0"/>
              <a:t>Process</a:t>
            </a:r>
            <a:r>
              <a:rPr sz="6500" spc="-95" dirty="0"/>
              <a:t> </a:t>
            </a:r>
            <a:r>
              <a:rPr sz="6500" spc="250" dirty="0"/>
              <a:t>-</a:t>
            </a:r>
            <a:r>
              <a:rPr sz="6500" spc="-90" dirty="0"/>
              <a:t> </a:t>
            </a:r>
            <a:r>
              <a:rPr sz="6500" spc="200" dirty="0"/>
              <a:t>Setter</a:t>
            </a:r>
            <a:r>
              <a:rPr sz="6500" spc="-95" dirty="0"/>
              <a:t> </a:t>
            </a:r>
            <a:r>
              <a:rPr sz="6500" spc="160" dirty="0"/>
              <a:t>Injection</a:t>
            </a:r>
            <a:endParaRPr sz="65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dirty="0"/>
              <a:t>Create</a:t>
            </a:r>
            <a:r>
              <a:rPr spc="5" dirty="0"/>
              <a:t> </a:t>
            </a:r>
            <a:r>
              <a:rPr spc="10" dirty="0"/>
              <a:t>setter</a:t>
            </a:r>
            <a:r>
              <a:rPr spc="5" dirty="0"/>
              <a:t> </a:t>
            </a:r>
            <a:r>
              <a:rPr spc="15" dirty="0"/>
              <a:t>method(s)</a:t>
            </a:r>
            <a:r>
              <a:rPr spc="10" dirty="0"/>
              <a:t> in</a:t>
            </a:r>
            <a:r>
              <a:rPr spc="5" dirty="0"/>
              <a:t> </a:t>
            </a:r>
            <a:r>
              <a:rPr spc="15" dirty="0"/>
              <a:t>your</a:t>
            </a:r>
            <a:r>
              <a:rPr spc="10" dirty="0"/>
              <a:t> class</a:t>
            </a:r>
            <a:r>
              <a:rPr spc="5" dirty="0"/>
              <a:t> </a:t>
            </a:r>
            <a:r>
              <a:rPr spc="10" dirty="0"/>
              <a:t>for injections</a:t>
            </a: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/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pc="-5" dirty="0"/>
              <a:t>Configure</a:t>
            </a:r>
            <a:r>
              <a:rPr spc="5" dirty="0"/>
              <a:t> </a:t>
            </a:r>
            <a:r>
              <a:rPr spc="15" dirty="0"/>
              <a:t>the</a:t>
            </a:r>
            <a:r>
              <a:rPr spc="10" dirty="0"/>
              <a:t> </a:t>
            </a:r>
            <a:r>
              <a:rPr spc="15" dirty="0"/>
              <a:t>dependency</a:t>
            </a:r>
            <a:r>
              <a:rPr spc="10" dirty="0"/>
              <a:t> injection </a:t>
            </a:r>
            <a:r>
              <a:rPr spc="15" dirty="0"/>
              <a:t>with</a:t>
            </a:r>
            <a:r>
              <a:rPr spc="10" dirty="0"/>
              <a:t> </a:t>
            </a:r>
            <a:r>
              <a:rPr b="1" spc="40" dirty="0">
                <a:latin typeface="Palatino Linotype"/>
                <a:cs typeface="Palatino Linotype"/>
              </a:rPr>
              <a:t>@Autowired</a:t>
            </a:r>
            <a:r>
              <a:rPr b="1" spc="-145" dirty="0">
                <a:latin typeface="Palatino Linotype"/>
                <a:cs typeface="Palatino Linotype"/>
              </a:rPr>
              <a:t> </a:t>
            </a:r>
            <a:r>
              <a:rPr spc="15" dirty="0"/>
              <a:t>Annotation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4945701" y="2616071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0"/>
                </a:lnTo>
                <a:lnTo>
                  <a:pt x="0" y="1182526"/>
                </a:lnTo>
                <a:lnTo>
                  <a:pt x="575" y="1221932"/>
                </a:lnTo>
                <a:lnTo>
                  <a:pt x="10782" y="1264512"/>
                </a:lnTo>
                <a:lnTo>
                  <a:pt x="29745" y="1303418"/>
                </a:lnTo>
                <a:lnTo>
                  <a:pt x="56635" y="1337334"/>
                </a:lnTo>
                <a:lnTo>
                  <a:pt x="90625" y="1364942"/>
                </a:lnTo>
                <a:lnTo>
                  <a:pt x="125884" y="1382491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0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5"/>
                </a:lnTo>
                <a:lnTo>
                  <a:pt x="3714587" y="1010189"/>
                </a:lnTo>
                <a:lnTo>
                  <a:pt x="3724029" y="960709"/>
                </a:lnTo>
                <a:lnTo>
                  <a:pt x="3728666" y="918753"/>
                </a:lnTo>
                <a:lnTo>
                  <a:pt x="3728085" y="879347"/>
                </a:lnTo>
                <a:lnTo>
                  <a:pt x="3717878" y="836768"/>
                </a:lnTo>
                <a:lnTo>
                  <a:pt x="3698917" y="797861"/>
                </a:lnTo>
                <a:lnTo>
                  <a:pt x="3672029" y="763945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7"/>
                </a:lnTo>
                <a:lnTo>
                  <a:pt x="531543" y="14079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410" y="34441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60057"/>
            <a:ext cx="18293715" cy="7066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spc="120" dirty="0"/>
              <a:t>Step1:</a:t>
            </a:r>
            <a:r>
              <a:rPr sz="4500" spc="-380" dirty="0"/>
              <a:t> </a:t>
            </a:r>
            <a:r>
              <a:rPr sz="4500" spc="70" dirty="0"/>
              <a:t>Create</a:t>
            </a:r>
            <a:r>
              <a:rPr sz="4500" spc="-70" dirty="0"/>
              <a:t> </a:t>
            </a:r>
            <a:r>
              <a:rPr sz="4500" spc="120" dirty="0"/>
              <a:t>setter</a:t>
            </a:r>
            <a:r>
              <a:rPr sz="4500" spc="-70" dirty="0"/>
              <a:t> </a:t>
            </a:r>
            <a:r>
              <a:rPr sz="4500" spc="30" dirty="0"/>
              <a:t>method(s)</a:t>
            </a:r>
            <a:r>
              <a:rPr sz="4500" spc="-70" dirty="0"/>
              <a:t> </a:t>
            </a:r>
            <a:r>
              <a:rPr sz="4500" spc="265" dirty="0"/>
              <a:t>in</a:t>
            </a:r>
            <a:r>
              <a:rPr sz="4500" spc="-65" dirty="0"/>
              <a:t> </a:t>
            </a:r>
            <a:r>
              <a:rPr sz="4500" spc="35" dirty="0"/>
              <a:t>your</a:t>
            </a:r>
            <a:r>
              <a:rPr sz="4500" spc="-70" dirty="0"/>
              <a:t> </a:t>
            </a:r>
            <a:r>
              <a:rPr sz="4500" spc="100" dirty="0"/>
              <a:t>class</a:t>
            </a:r>
            <a:r>
              <a:rPr sz="4500" spc="-70" dirty="0"/>
              <a:t> </a:t>
            </a:r>
            <a:r>
              <a:rPr sz="4500" spc="50" dirty="0"/>
              <a:t>for</a:t>
            </a:r>
            <a:r>
              <a:rPr sz="4500" spc="-70" dirty="0"/>
              <a:t> </a:t>
            </a:r>
            <a:r>
              <a:rPr sz="4500" spc="145" dirty="0"/>
              <a:t>injections</a:t>
            </a:r>
            <a:endParaRPr sz="45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994529" y="2285729"/>
            <a:ext cx="14274800" cy="7929245"/>
            <a:chOff x="1994529" y="2285729"/>
            <a:chExt cx="14274800" cy="7929245"/>
          </a:xfrm>
        </p:grpSpPr>
        <p:sp>
          <p:nvSpPr>
            <p:cNvPr id="4" name="object 4"/>
            <p:cNvSpPr/>
            <p:nvPr/>
          </p:nvSpPr>
          <p:spPr>
            <a:xfrm>
              <a:off x="2172534" y="2400909"/>
              <a:ext cx="13918565" cy="7468870"/>
            </a:xfrm>
            <a:custGeom>
              <a:avLst/>
              <a:gdLst/>
              <a:ahLst/>
              <a:cxnLst/>
              <a:rect l="l" t="t" r="r" b="b"/>
              <a:pathLst>
                <a:path w="13918565" h="7468870">
                  <a:moveTo>
                    <a:pt x="0" y="0"/>
                  </a:moveTo>
                  <a:lnTo>
                    <a:pt x="13918535" y="0"/>
                  </a:lnTo>
                  <a:lnTo>
                    <a:pt x="13918535" y="7468358"/>
                  </a:lnTo>
                  <a:lnTo>
                    <a:pt x="0" y="7468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4529" y="2285729"/>
              <a:ext cx="14274549" cy="792907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28069" y="2437487"/>
            <a:ext cx="13672819" cy="6835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@Component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-25" dirty="0">
                <a:latin typeface="Arial"/>
                <a:cs typeface="Arial"/>
              </a:rPr>
              <a:t>TennisCoach</a:t>
            </a:r>
            <a:r>
              <a:rPr sz="3450" b="1" spc="20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Coach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389255" marR="5160645">
              <a:lnSpc>
                <a:spcPct val="199100"/>
              </a:lnSpc>
              <a:spcBef>
                <a:spcPts val="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FortuneService</a:t>
            </a:r>
            <a:r>
              <a:rPr sz="3450" b="1" spc="3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;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latin typeface="Arial"/>
                <a:cs typeface="Arial"/>
              </a:rPr>
              <a:t>TennisCoach()</a:t>
            </a:r>
            <a:r>
              <a:rPr sz="3450" b="1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412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700">
              <a:latin typeface="Arial"/>
              <a:cs typeface="Arial"/>
            </a:endParaRPr>
          </a:p>
          <a:p>
            <a:pPr marL="766445" marR="5080" indent="-377190">
              <a:lnSpc>
                <a:spcPts val="4120"/>
              </a:lnSpc>
              <a:spcBef>
                <a:spcPts val="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void </a:t>
            </a:r>
            <a:r>
              <a:rPr sz="3450" b="1" spc="5" dirty="0">
                <a:latin typeface="Arial"/>
                <a:cs typeface="Arial"/>
              </a:rPr>
              <a:t>setFortuneService(FortuneService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) </a:t>
            </a:r>
            <a:r>
              <a:rPr sz="3450" b="1" spc="5" dirty="0">
                <a:latin typeface="Arial"/>
                <a:cs typeface="Arial"/>
              </a:rPr>
              <a:t>{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this</a:t>
            </a:r>
            <a:r>
              <a:rPr sz="3450" b="1" dirty="0">
                <a:latin typeface="Arial"/>
                <a:cs typeface="Arial"/>
              </a:rPr>
              <a:t>.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fortuneService 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3979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  <a:p>
            <a:pPr marL="256540">
              <a:lnSpc>
                <a:spcPts val="4120"/>
              </a:lnSpc>
            </a:pPr>
            <a:r>
              <a:rPr sz="3450" b="1" spc="-5" dirty="0">
                <a:latin typeface="Arial"/>
                <a:cs typeface="Arial"/>
              </a:rPr>
              <a:t>...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2889" y="1924413"/>
            <a:ext cx="3180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TennisCoach.java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6406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40" dirty="0">
                <a:latin typeface="Palatino Linotype"/>
                <a:cs typeface="Palatino Linotype"/>
              </a:rPr>
              <a:t>Spring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-175" dirty="0">
                <a:latin typeface="Palatino Linotype"/>
                <a:cs typeface="Palatino Linotype"/>
              </a:rPr>
              <a:t>Development</a:t>
            </a:r>
            <a:r>
              <a:rPr sz="6500" spc="-80" dirty="0">
                <a:latin typeface="Palatino Linotype"/>
                <a:cs typeface="Palatino Linotype"/>
              </a:rPr>
              <a:t> </a:t>
            </a:r>
            <a:r>
              <a:rPr sz="6500" spc="-35" dirty="0">
                <a:latin typeface="Palatino Linotype"/>
                <a:cs typeface="Palatino Linotype"/>
              </a:rPr>
              <a:t>Process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222803"/>
            <a:ext cx="988314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-5" dirty="0">
                <a:latin typeface="Palatino Linotype"/>
                <a:cs typeface="Palatino Linotype"/>
              </a:rPr>
              <a:t>Configure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Beans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Container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Retrieve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Beans</a:t>
            </a:r>
            <a:r>
              <a:rPr sz="4250" dirty="0">
                <a:latin typeface="Palatino Linotype"/>
                <a:cs typeface="Palatino Linotype"/>
              </a:rPr>
              <a:t> from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Container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99326" y="1387100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6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6"/>
                </a:lnTo>
                <a:lnTo>
                  <a:pt x="199323" y="274889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1"/>
                </a:lnTo>
                <a:lnTo>
                  <a:pt x="0" y="1182527"/>
                </a:lnTo>
                <a:lnTo>
                  <a:pt x="575" y="1221933"/>
                </a:lnTo>
                <a:lnTo>
                  <a:pt x="10782" y="1264513"/>
                </a:lnTo>
                <a:lnTo>
                  <a:pt x="29745" y="1303419"/>
                </a:lnTo>
                <a:lnTo>
                  <a:pt x="56635" y="1337335"/>
                </a:lnTo>
                <a:lnTo>
                  <a:pt x="90625" y="1364942"/>
                </a:lnTo>
                <a:lnTo>
                  <a:pt x="125884" y="1382492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1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3"/>
                </a:lnTo>
                <a:lnTo>
                  <a:pt x="3515214" y="1887435"/>
                </a:lnTo>
                <a:lnTo>
                  <a:pt x="3529347" y="1826393"/>
                </a:lnTo>
                <a:lnTo>
                  <a:pt x="3700756" y="1072166"/>
                </a:lnTo>
                <a:lnTo>
                  <a:pt x="3714587" y="1010189"/>
                </a:lnTo>
                <a:lnTo>
                  <a:pt x="3724029" y="960710"/>
                </a:lnTo>
                <a:lnTo>
                  <a:pt x="3728666" y="918754"/>
                </a:lnTo>
                <a:lnTo>
                  <a:pt x="3728085" y="879348"/>
                </a:lnTo>
                <a:lnTo>
                  <a:pt x="3717878" y="836769"/>
                </a:lnTo>
                <a:lnTo>
                  <a:pt x="3698917" y="797863"/>
                </a:lnTo>
                <a:lnTo>
                  <a:pt x="3672029" y="763947"/>
                </a:lnTo>
                <a:lnTo>
                  <a:pt x="3638046" y="736339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8"/>
                </a:lnTo>
                <a:lnTo>
                  <a:pt x="593498" y="27903"/>
                </a:lnTo>
                <a:lnTo>
                  <a:pt x="531543" y="14080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363035" y="2215219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2065840"/>
            <a:ext cx="15567660" cy="9159240"/>
            <a:chOff x="701549" y="2065840"/>
            <a:chExt cx="15567660" cy="9159240"/>
          </a:xfrm>
        </p:grpSpPr>
        <p:sp>
          <p:nvSpPr>
            <p:cNvPr id="3" name="object 3"/>
            <p:cNvSpPr/>
            <p:nvPr/>
          </p:nvSpPr>
          <p:spPr>
            <a:xfrm>
              <a:off x="2172534" y="2181020"/>
              <a:ext cx="13918565" cy="7992109"/>
            </a:xfrm>
            <a:custGeom>
              <a:avLst/>
              <a:gdLst/>
              <a:ahLst/>
              <a:cxnLst/>
              <a:rect l="l" t="t" r="r" b="b"/>
              <a:pathLst>
                <a:path w="13918565" h="7992109">
                  <a:moveTo>
                    <a:pt x="0" y="0"/>
                  </a:moveTo>
                  <a:lnTo>
                    <a:pt x="13918535" y="0"/>
                  </a:lnTo>
                  <a:lnTo>
                    <a:pt x="13918535" y="7991903"/>
                  </a:lnTo>
                  <a:lnTo>
                    <a:pt x="0" y="79919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4529" y="2065840"/>
              <a:ext cx="14274549" cy="84526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4529" y="208948"/>
            <a:ext cx="13412039" cy="1433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125"/>
              </a:spcBef>
            </a:pPr>
            <a:r>
              <a:rPr sz="4500" spc="190" dirty="0"/>
              <a:t>Step</a:t>
            </a:r>
            <a:r>
              <a:rPr sz="4500" spc="-45" dirty="0"/>
              <a:t> </a:t>
            </a:r>
            <a:r>
              <a:rPr sz="4500" spc="-35" dirty="0"/>
              <a:t>2:</a:t>
            </a:r>
            <a:r>
              <a:rPr sz="4500" spc="-295" dirty="0"/>
              <a:t> </a:t>
            </a:r>
            <a:r>
              <a:rPr sz="4500" spc="100" dirty="0"/>
              <a:t>Configure</a:t>
            </a:r>
            <a:r>
              <a:rPr sz="4500" spc="-45" dirty="0"/>
              <a:t> </a:t>
            </a:r>
            <a:r>
              <a:rPr sz="4500" spc="200" dirty="0"/>
              <a:t>the</a:t>
            </a:r>
            <a:r>
              <a:rPr sz="4500" spc="-45" dirty="0"/>
              <a:t> </a:t>
            </a:r>
            <a:r>
              <a:rPr sz="4500" spc="125" dirty="0"/>
              <a:t>dependency</a:t>
            </a:r>
            <a:r>
              <a:rPr sz="4500" spc="-40" dirty="0"/>
              <a:t> </a:t>
            </a:r>
            <a:r>
              <a:rPr sz="4500" spc="130" dirty="0"/>
              <a:t>injection</a:t>
            </a:r>
            <a:r>
              <a:rPr sz="4500" spc="-45" dirty="0"/>
              <a:t> </a:t>
            </a:r>
            <a:r>
              <a:rPr sz="4500" spc="130" dirty="0"/>
              <a:t>with</a:t>
            </a:r>
            <a:r>
              <a:rPr sz="4500" spc="-295" dirty="0"/>
              <a:t> </a:t>
            </a:r>
            <a:r>
              <a:rPr sz="4500" spc="80" dirty="0"/>
              <a:t>Autowired</a:t>
            </a:r>
            <a:r>
              <a:rPr sz="4500" spc="-295" dirty="0"/>
              <a:t> </a:t>
            </a:r>
            <a:r>
              <a:rPr sz="4500" spc="140" dirty="0"/>
              <a:t>Annotation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8069" y="2217598"/>
            <a:ext cx="13672819" cy="73596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@Component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-25" dirty="0">
                <a:latin typeface="Arial"/>
                <a:cs typeface="Arial"/>
              </a:rPr>
              <a:t>TennisCoach</a:t>
            </a:r>
            <a:r>
              <a:rPr sz="3450" b="1" spc="20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Coach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389255" marR="5160645">
              <a:lnSpc>
                <a:spcPct val="199100"/>
              </a:lnSpc>
              <a:spcBef>
                <a:spcPts val="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FortuneService</a:t>
            </a:r>
            <a:r>
              <a:rPr sz="3450" b="1" spc="3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;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latin typeface="Arial"/>
                <a:cs typeface="Arial"/>
              </a:rPr>
              <a:t>TennisCoach()</a:t>
            </a:r>
            <a:r>
              <a:rPr sz="3450" b="1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412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@Autowired</a:t>
            </a:r>
            <a:endParaRPr sz="3450">
              <a:latin typeface="Arial"/>
              <a:cs typeface="Arial"/>
            </a:endParaRPr>
          </a:p>
          <a:p>
            <a:pPr marL="766445" marR="5080" indent="-377190">
              <a:lnSpc>
                <a:spcPts val="4120"/>
              </a:lnSpc>
              <a:spcBef>
                <a:spcPts val="14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void </a:t>
            </a:r>
            <a:r>
              <a:rPr sz="3450" b="1" spc="5" dirty="0">
                <a:latin typeface="Arial"/>
                <a:cs typeface="Arial"/>
              </a:rPr>
              <a:t>setFortuneService(FortuneService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) </a:t>
            </a:r>
            <a:r>
              <a:rPr sz="3450" b="1" spc="5" dirty="0">
                <a:latin typeface="Arial"/>
                <a:cs typeface="Arial"/>
              </a:rPr>
              <a:t>{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this</a:t>
            </a:r>
            <a:r>
              <a:rPr sz="3450" b="1" dirty="0">
                <a:latin typeface="Arial"/>
                <a:cs typeface="Arial"/>
              </a:rPr>
              <a:t>.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fortuneService 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3979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  <a:p>
            <a:pPr marL="256540">
              <a:lnSpc>
                <a:spcPts val="4120"/>
              </a:lnSpc>
            </a:pPr>
            <a:r>
              <a:rPr sz="3450" b="1" spc="-5" dirty="0">
                <a:latin typeface="Arial"/>
                <a:cs typeface="Arial"/>
              </a:rPr>
              <a:t>...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2889" y="1704525"/>
            <a:ext cx="3180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TennisCoach.java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1218" y="2353719"/>
            <a:ext cx="9890125" cy="3971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250" spc="305" dirty="0">
                <a:solidFill>
                  <a:srgbClr val="0433FF"/>
                </a:solidFill>
                <a:latin typeface="Arial MT"/>
                <a:cs typeface="Arial MT"/>
              </a:rPr>
              <a:t>Inject</a:t>
            </a:r>
            <a:r>
              <a:rPr sz="5250" spc="-1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85" dirty="0">
                <a:solidFill>
                  <a:srgbClr val="0433FF"/>
                </a:solidFill>
                <a:latin typeface="Arial MT"/>
                <a:cs typeface="Arial MT"/>
              </a:rPr>
              <a:t>dependencies</a:t>
            </a:r>
            <a:r>
              <a:rPr sz="525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70" dirty="0">
                <a:solidFill>
                  <a:srgbClr val="0433FF"/>
                </a:solidFill>
                <a:latin typeface="Arial MT"/>
                <a:cs typeface="Arial MT"/>
              </a:rPr>
              <a:t>by</a:t>
            </a:r>
            <a:r>
              <a:rPr sz="5250" spc="-14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305" dirty="0">
                <a:solidFill>
                  <a:srgbClr val="0433FF"/>
                </a:solidFill>
                <a:latin typeface="Arial MT"/>
                <a:cs typeface="Arial MT"/>
              </a:rPr>
              <a:t>calling</a:t>
            </a:r>
            <a:endParaRPr sz="5250">
              <a:latin typeface="Arial MT"/>
              <a:cs typeface="Arial MT"/>
            </a:endParaRPr>
          </a:p>
          <a:p>
            <a:pPr marL="703580" marR="686435" algn="ctr">
              <a:lnSpc>
                <a:spcPct val="196300"/>
              </a:lnSpc>
            </a:pPr>
            <a:r>
              <a:rPr sz="5250" spc="100" dirty="0">
                <a:solidFill>
                  <a:srgbClr val="0433FF"/>
                </a:solidFill>
                <a:latin typeface="Arial MT"/>
                <a:cs typeface="Arial MT"/>
              </a:rPr>
              <a:t>ANY</a:t>
            </a:r>
            <a:r>
              <a:rPr sz="5250" spc="-160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300" dirty="0">
                <a:solidFill>
                  <a:srgbClr val="0433FF"/>
                </a:solidFill>
                <a:latin typeface="Arial MT"/>
                <a:cs typeface="Arial MT"/>
              </a:rPr>
              <a:t>method</a:t>
            </a:r>
            <a:r>
              <a:rPr sz="5250" spc="-15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65" dirty="0">
                <a:solidFill>
                  <a:srgbClr val="0433FF"/>
                </a:solidFill>
                <a:latin typeface="Arial MT"/>
                <a:cs typeface="Arial MT"/>
              </a:rPr>
              <a:t>on</a:t>
            </a:r>
            <a:r>
              <a:rPr sz="5250" spc="-15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315" dirty="0">
                <a:solidFill>
                  <a:srgbClr val="0433FF"/>
                </a:solidFill>
                <a:latin typeface="Arial MT"/>
                <a:cs typeface="Arial MT"/>
              </a:rPr>
              <a:t>your</a:t>
            </a:r>
            <a:r>
              <a:rPr sz="5250" spc="-15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65" dirty="0">
                <a:solidFill>
                  <a:srgbClr val="0433FF"/>
                </a:solidFill>
                <a:latin typeface="Arial MT"/>
                <a:cs typeface="Arial MT"/>
              </a:rPr>
              <a:t>class </a:t>
            </a:r>
            <a:r>
              <a:rPr sz="5250" spc="-1445" dirty="0">
                <a:solidFill>
                  <a:srgbClr val="0433FF"/>
                </a:solidFill>
                <a:latin typeface="Arial MT"/>
                <a:cs typeface="Arial MT"/>
              </a:rPr>
              <a:t> </a:t>
            </a:r>
            <a:r>
              <a:rPr sz="5250" spc="240" dirty="0">
                <a:solidFill>
                  <a:srgbClr val="A53234"/>
                </a:solidFill>
                <a:latin typeface="Arial MT"/>
                <a:cs typeface="Arial MT"/>
              </a:rPr>
              <a:t>Simply</a:t>
            </a:r>
            <a:r>
              <a:rPr sz="5250" spc="-160" dirty="0">
                <a:solidFill>
                  <a:srgbClr val="A53234"/>
                </a:solidFill>
                <a:latin typeface="Arial MT"/>
                <a:cs typeface="Arial MT"/>
              </a:rPr>
              <a:t> </a:t>
            </a:r>
            <a:r>
              <a:rPr sz="5250" spc="240" dirty="0">
                <a:solidFill>
                  <a:srgbClr val="A53234"/>
                </a:solidFill>
                <a:latin typeface="Arial MT"/>
                <a:cs typeface="Arial MT"/>
              </a:rPr>
              <a:t>give:</a:t>
            </a:r>
            <a:r>
              <a:rPr sz="5250" spc="-160" dirty="0">
                <a:solidFill>
                  <a:srgbClr val="A53234"/>
                </a:solidFill>
                <a:latin typeface="Arial MT"/>
                <a:cs typeface="Arial MT"/>
              </a:rPr>
              <a:t> </a:t>
            </a:r>
            <a:r>
              <a:rPr sz="5250" spc="285" dirty="0">
                <a:solidFill>
                  <a:srgbClr val="A53234"/>
                </a:solidFill>
                <a:latin typeface="Arial MT"/>
                <a:cs typeface="Arial MT"/>
              </a:rPr>
              <a:t>@Autowired</a:t>
            </a:r>
            <a:endParaRPr sz="5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1549" y="2065840"/>
            <a:ext cx="15664180" cy="9159240"/>
            <a:chOff x="701549" y="2065840"/>
            <a:chExt cx="15664180" cy="9159240"/>
          </a:xfrm>
        </p:grpSpPr>
        <p:sp>
          <p:nvSpPr>
            <p:cNvPr id="3" name="object 3"/>
            <p:cNvSpPr/>
            <p:nvPr/>
          </p:nvSpPr>
          <p:spPr>
            <a:xfrm>
              <a:off x="2172534" y="2181020"/>
              <a:ext cx="14015719" cy="7992109"/>
            </a:xfrm>
            <a:custGeom>
              <a:avLst/>
              <a:gdLst/>
              <a:ahLst/>
              <a:cxnLst/>
              <a:rect l="l" t="t" r="r" b="b"/>
              <a:pathLst>
                <a:path w="14015719" h="7992109">
                  <a:moveTo>
                    <a:pt x="0" y="0"/>
                  </a:moveTo>
                  <a:lnTo>
                    <a:pt x="14015171" y="0"/>
                  </a:lnTo>
                  <a:lnTo>
                    <a:pt x="14015171" y="7991903"/>
                  </a:lnTo>
                  <a:lnTo>
                    <a:pt x="0" y="79919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4529" y="2065840"/>
              <a:ext cx="14371175" cy="84526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4529" y="178737"/>
            <a:ext cx="13412039" cy="1401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125"/>
              </a:spcBef>
            </a:pPr>
            <a:r>
              <a:rPr sz="4500" spc="190" dirty="0"/>
              <a:t>Step</a:t>
            </a:r>
            <a:r>
              <a:rPr sz="4500" spc="-45" dirty="0"/>
              <a:t> </a:t>
            </a:r>
            <a:r>
              <a:rPr sz="4500" spc="-35" dirty="0"/>
              <a:t>2:</a:t>
            </a:r>
            <a:r>
              <a:rPr sz="4500" spc="-295" dirty="0"/>
              <a:t> </a:t>
            </a:r>
            <a:r>
              <a:rPr sz="4500" spc="100" dirty="0"/>
              <a:t>Configure</a:t>
            </a:r>
            <a:r>
              <a:rPr sz="4500" spc="-45" dirty="0"/>
              <a:t> </a:t>
            </a:r>
            <a:r>
              <a:rPr sz="4500" spc="200" dirty="0"/>
              <a:t>the</a:t>
            </a:r>
            <a:r>
              <a:rPr sz="4500" spc="-45" dirty="0"/>
              <a:t> </a:t>
            </a:r>
            <a:r>
              <a:rPr sz="4500" spc="125" dirty="0"/>
              <a:t>dependency</a:t>
            </a:r>
            <a:r>
              <a:rPr sz="4500" spc="-40" dirty="0"/>
              <a:t> </a:t>
            </a:r>
            <a:r>
              <a:rPr sz="4500" spc="130" dirty="0"/>
              <a:t>injection</a:t>
            </a:r>
            <a:r>
              <a:rPr sz="4500" spc="-45" dirty="0"/>
              <a:t> </a:t>
            </a:r>
            <a:r>
              <a:rPr sz="4500" spc="130" dirty="0"/>
              <a:t>with</a:t>
            </a:r>
            <a:r>
              <a:rPr sz="4500" spc="-295" dirty="0"/>
              <a:t> </a:t>
            </a:r>
            <a:r>
              <a:rPr sz="4500" spc="80" dirty="0"/>
              <a:t>Autowired</a:t>
            </a:r>
            <a:r>
              <a:rPr sz="4500" spc="-295" dirty="0"/>
              <a:t> </a:t>
            </a:r>
            <a:r>
              <a:rPr sz="4500" spc="140" dirty="0"/>
              <a:t>Annotation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28069" y="2217598"/>
            <a:ext cx="13769340" cy="73596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@Component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-25" dirty="0">
                <a:latin typeface="Arial"/>
                <a:cs typeface="Arial"/>
              </a:rPr>
              <a:t>TennisCoach</a:t>
            </a:r>
            <a:r>
              <a:rPr sz="3450" b="1" spc="20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Coach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389255" marR="5257165">
              <a:lnSpc>
                <a:spcPct val="199100"/>
              </a:lnSpc>
              <a:spcBef>
                <a:spcPts val="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3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FortuneService</a:t>
            </a:r>
            <a:r>
              <a:rPr sz="3450" b="1" spc="3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;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latin typeface="Arial"/>
                <a:cs typeface="Arial"/>
              </a:rPr>
              <a:t>TennisCoach()</a:t>
            </a:r>
            <a:r>
              <a:rPr sz="3450" b="1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412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@Autowired</a:t>
            </a:r>
            <a:endParaRPr sz="3450">
              <a:latin typeface="Arial"/>
              <a:cs typeface="Arial"/>
            </a:endParaRPr>
          </a:p>
          <a:p>
            <a:pPr marL="766445" marR="5080" indent="-377190">
              <a:lnSpc>
                <a:spcPts val="4120"/>
              </a:lnSpc>
              <a:spcBef>
                <a:spcPts val="14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void </a:t>
            </a:r>
            <a:r>
              <a:rPr sz="3450" b="1" spc="5" dirty="0">
                <a:latin typeface="Arial"/>
                <a:cs typeface="Arial"/>
              </a:rPr>
              <a:t>doSomeCrazyStuff(FortuneService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) </a:t>
            </a:r>
            <a:r>
              <a:rPr sz="3450" b="1" spc="5" dirty="0">
                <a:latin typeface="Arial"/>
                <a:cs typeface="Arial"/>
              </a:rPr>
              <a:t>{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this</a:t>
            </a:r>
            <a:r>
              <a:rPr sz="3450" b="1" dirty="0">
                <a:latin typeface="Arial"/>
                <a:cs typeface="Arial"/>
              </a:rPr>
              <a:t>.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fortuneService 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3979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  <a:p>
            <a:pPr marL="256540">
              <a:lnSpc>
                <a:spcPts val="4120"/>
              </a:lnSpc>
            </a:pPr>
            <a:r>
              <a:rPr sz="3450" b="1" spc="-5" dirty="0">
                <a:latin typeface="Arial"/>
                <a:cs typeface="Arial"/>
              </a:rPr>
              <a:t>...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2889" y="1704525"/>
            <a:ext cx="3180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TennisCoach.java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6050" y="4585335"/>
            <a:ext cx="11315065" cy="21386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9525" indent="1863725">
              <a:lnSpc>
                <a:spcPct val="100600"/>
              </a:lnSpc>
              <a:spcBef>
                <a:spcPts val="75"/>
              </a:spcBef>
            </a:pPr>
            <a:r>
              <a:rPr sz="6900" spc="-105" dirty="0">
                <a:latin typeface="Arial"/>
                <a:cs typeface="Arial"/>
              </a:rPr>
              <a:t>Field </a:t>
            </a:r>
            <a:r>
              <a:rPr sz="6900" spc="-114" dirty="0">
                <a:latin typeface="Arial"/>
                <a:cs typeface="Arial"/>
              </a:rPr>
              <a:t>Injection </a:t>
            </a:r>
            <a:r>
              <a:rPr sz="6900" spc="-130" dirty="0">
                <a:latin typeface="Arial"/>
                <a:cs typeface="Arial"/>
              </a:rPr>
              <a:t>with </a:t>
            </a:r>
            <a:r>
              <a:rPr sz="6900" spc="-125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Annotation</a:t>
            </a:r>
            <a:r>
              <a:rPr sz="6900" spc="10" dirty="0">
                <a:latin typeface="Arial"/>
                <a:cs typeface="Arial"/>
              </a:rPr>
              <a:t>s</a:t>
            </a:r>
            <a:r>
              <a:rPr sz="6900" spc="-270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an</a:t>
            </a:r>
            <a:r>
              <a:rPr sz="6900" spc="15" dirty="0">
                <a:latin typeface="Arial"/>
                <a:cs typeface="Arial"/>
              </a:rPr>
              <a:t>d</a:t>
            </a:r>
            <a:r>
              <a:rPr sz="6900" spc="-525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Autowiring</a:t>
            </a:r>
            <a:endParaRPr sz="6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40671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/>
              <a:t>Development</a:t>
            </a:r>
            <a:r>
              <a:rPr sz="6500" spc="-95" dirty="0"/>
              <a:t> </a:t>
            </a:r>
            <a:r>
              <a:rPr sz="6500" spc="140" dirty="0"/>
              <a:t>Process</a:t>
            </a:r>
            <a:r>
              <a:rPr sz="6500" spc="-95" dirty="0"/>
              <a:t> </a:t>
            </a:r>
            <a:r>
              <a:rPr sz="6500" spc="250" dirty="0"/>
              <a:t>-</a:t>
            </a:r>
            <a:r>
              <a:rPr sz="6500" spc="-95" dirty="0"/>
              <a:t> </a:t>
            </a:r>
            <a:r>
              <a:rPr sz="6500" spc="170" dirty="0"/>
              <a:t>Field</a:t>
            </a:r>
            <a:r>
              <a:rPr sz="6500" spc="-95" dirty="0"/>
              <a:t> </a:t>
            </a:r>
            <a:r>
              <a:rPr sz="6500" spc="160" dirty="0"/>
              <a:t>Injection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982034" y="4228008"/>
            <a:ext cx="162153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3469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1.	</a:t>
            </a:r>
            <a:r>
              <a:rPr sz="4250" spc="-5" dirty="0">
                <a:latin typeface="Palatino Linotype"/>
                <a:cs typeface="Palatino Linotype"/>
              </a:rPr>
              <a:t>Configure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dependency</a:t>
            </a:r>
            <a:r>
              <a:rPr sz="4250" spc="10" dirty="0">
                <a:latin typeface="Palatino Linotype"/>
                <a:cs typeface="Palatino Linotype"/>
              </a:rPr>
              <a:t> injection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Autowired</a:t>
            </a:r>
            <a:r>
              <a:rPr sz="4250" spc="-14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Annotation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0869" y="5480326"/>
            <a:ext cx="3263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35" dirty="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3000">
              <a:latin typeface="MS UI Gothic"/>
              <a:cs typeface="MS UI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768" y="5379805"/>
            <a:ext cx="67075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Applied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directly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5" dirty="0">
                <a:latin typeface="Palatino Linotype"/>
                <a:cs typeface="Palatino Linotype"/>
              </a:rPr>
              <a:t> field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0869" y="6632123"/>
            <a:ext cx="3263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635" dirty="0">
                <a:solidFill>
                  <a:srgbClr val="5C86B9"/>
                </a:solidFill>
                <a:latin typeface="MS UI Gothic"/>
                <a:cs typeface="MS UI Gothic"/>
              </a:rPr>
              <a:t>✤</a:t>
            </a:r>
            <a:endParaRPr sz="3000">
              <a:latin typeface="MS UI Gothic"/>
              <a:cs typeface="MS UI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768" y="6531603"/>
            <a:ext cx="66040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No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need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setter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746893" y="1819584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8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2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5"/>
                </a:lnTo>
                <a:lnTo>
                  <a:pt x="14079" y="1091091"/>
                </a:lnTo>
                <a:lnTo>
                  <a:pt x="4639" y="1140571"/>
                </a:lnTo>
                <a:lnTo>
                  <a:pt x="0" y="1182527"/>
                </a:lnTo>
                <a:lnTo>
                  <a:pt x="575" y="1221933"/>
                </a:lnTo>
                <a:lnTo>
                  <a:pt x="10782" y="1264512"/>
                </a:lnTo>
                <a:lnTo>
                  <a:pt x="29745" y="1303419"/>
                </a:lnTo>
                <a:lnTo>
                  <a:pt x="56635" y="1337335"/>
                </a:lnTo>
                <a:lnTo>
                  <a:pt x="90625" y="1364942"/>
                </a:lnTo>
                <a:lnTo>
                  <a:pt x="125884" y="1382492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1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3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6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6"/>
                </a:lnTo>
                <a:lnTo>
                  <a:pt x="3714587" y="1010189"/>
                </a:lnTo>
                <a:lnTo>
                  <a:pt x="3724029" y="960710"/>
                </a:lnTo>
                <a:lnTo>
                  <a:pt x="3728666" y="918754"/>
                </a:lnTo>
                <a:lnTo>
                  <a:pt x="3728085" y="879348"/>
                </a:lnTo>
                <a:lnTo>
                  <a:pt x="3717878" y="836768"/>
                </a:lnTo>
                <a:lnTo>
                  <a:pt x="3698917" y="797862"/>
                </a:lnTo>
                <a:lnTo>
                  <a:pt x="3672029" y="763946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4"/>
                </a:lnTo>
                <a:lnTo>
                  <a:pt x="3514822" y="692098"/>
                </a:lnTo>
                <a:lnTo>
                  <a:pt x="593498" y="27902"/>
                </a:lnTo>
                <a:lnTo>
                  <a:pt x="531543" y="14080"/>
                </a:lnTo>
                <a:lnTo>
                  <a:pt x="482063" y="4639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720000">
            <a:off x="16210602" y="2647702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75067" y="2647100"/>
            <a:ext cx="10321925" cy="6882130"/>
            <a:chOff x="1975067" y="2647100"/>
            <a:chExt cx="10321925" cy="6882130"/>
          </a:xfrm>
        </p:grpSpPr>
        <p:sp>
          <p:nvSpPr>
            <p:cNvPr id="3" name="object 3"/>
            <p:cNvSpPr/>
            <p:nvPr/>
          </p:nvSpPr>
          <p:spPr>
            <a:xfrm>
              <a:off x="2153072" y="2762280"/>
              <a:ext cx="9965690" cy="6421755"/>
            </a:xfrm>
            <a:custGeom>
              <a:avLst/>
              <a:gdLst/>
              <a:ahLst/>
              <a:cxnLst/>
              <a:rect l="l" t="t" r="r" b="b"/>
              <a:pathLst>
                <a:path w="9965690" h="6421755">
                  <a:moveTo>
                    <a:pt x="0" y="0"/>
                  </a:moveTo>
                  <a:lnTo>
                    <a:pt x="9965605" y="0"/>
                  </a:lnTo>
                  <a:lnTo>
                    <a:pt x="9965605" y="6421270"/>
                  </a:lnTo>
                  <a:lnTo>
                    <a:pt x="0" y="642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5067" y="2647100"/>
              <a:ext cx="10321614" cy="688198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207127" y="2803968"/>
            <a:ext cx="9718675" cy="5788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-25" dirty="0">
                <a:latin typeface="Arial"/>
                <a:cs typeface="Arial"/>
              </a:rPr>
              <a:t>TennisCoach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Coach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@Autowired</a:t>
            </a:r>
            <a:endParaRPr sz="3450">
              <a:latin typeface="Arial"/>
              <a:cs typeface="Arial"/>
            </a:endParaRPr>
          </a:p>
          <a:p>
            <a:pPr marL="323215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FortuneService</a:t>
            </a:r>
            <a:r>
              <a:rPr sz="3450" b="1" spc="2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326CC"/>
                </a:solidFill>
                <a:latin typeface="Arial"/>
                <a:cs typeface="Arial"/>
              </a:rPr>
              <a:t>fortuneService</a:t>
            </a:r>
            <a:r>
              <a:rPr sz="3450" b="1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latin typeface="Arial"/>
                <a:cs typeface="Arial"/>
              </a:rPr>
              <a:t>TennisCoach()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ts val="4130"/>
              </a:lnSpc>
            </a:pPr>
            <a:r>
              <a:rPr sz="3450" b="1" i="1" dirty="0">
                <a:latin typeface="Arial"/>
                <a:cs typeface="Arial"/>
              </a:rPr>
              <a:t>//</a:t>
            </a:r>
            <a:r>
              <a:rPr sz="3450" b="1" i="1" spc="-15" dirty="0">
                <a:latin typeface="Arial"/>
                <a:cs typeface="Arial"/>
              </a:rPr>
              <a:t> </a:t>
            </a:r>
            <a:r>
              <a:rPr sz="3450" b="1" i="1" spc="5" dirty="0">
                <a:latin typeface="Arial"/>
                <a:cs typeface="Arial"/>
              </a:rPr>
              <a:t>no</a:t>
            </a:r>
            <a:r>
              <a:rPr sz="3450" b="1" i="1" spc="-10" dirty="0">
                <a:latin typeface="Arial"/>
                <a:cs typeface="Arial"/>
              </a:rPr>
              <a:t> </a:t>
            </a:r>
            <a:r>
              <a:rPr sz="3450" b="1" i="1" spc="5" dirty="0">
                <a:latin typeface="Arial"/>
                <a:cs typeface="Arial"/>
              </a:rPr>
              <a:t>need</a:t>
            </a:r>
            <a:r>
              <a:rPr sz="3450" b="1" i="1" spc="-10" dirty="0">
                <a:latin typeface="Arial"/>
                <a:cs typeface="Arial"/>
              </a:rPr>
              <a:t> </a:t>
            </a:r>
            <a:r>
              <a:rPr sz="3450" b="1" i="1" dirty="0">
                <a:latin typeface="Arial"/>
                <a:cs typeface="Arial"/>
              </a:rPr>
              <a:t>for</a:t>
            </a:r>
            <a:r>
              <a:rPr sz="3450" b="1" i="1" spc="-15" dirty="0">
                <a:latin typeface="Arial"/>
                <a:cs typeface="Arial"/>
              </a:rPr>
              <a:t> </a:t>
            </a:r>
            <a:r>
              <a:rPr sz="3450" b="1" i="1" spc="5" dirty="0">
                <a:latin typeface="Arial"/>
                <a:cs typeface="Arial"/>
              </a:rPr>
              <a:t>setter</a:t>
            </a:r>
            <a:r>
              <a:rPr sz="3450" b="1" i="1" spc="-10" dirty="0">
                <a:latin typeface="Arial"/>
                <a:cs typeface="Arial"/>
              </a:rPr>
              <a:t> </a:t>
            </a:r>
            <a:r>
              <a:rPr sz="3450" b="1" i="1" spc="5" dirty="0">
                <a:latin typeface="Arial"/>
                <a:cs typeface="Arial"/>
              </a:rPr>
              <a:t>methods</a:t>
            </a:r>
            <a:endParaRPr sz="3450">
              <a:latin typeface="Arial"/>
              <a:cs typeface="Arial"/>
            </a:endParaRPr>
          </a:p>
          <a:p>
            <a:pPr marL="134620">
              <a:lnSpc>
                <a:spcPts val="4120"/>
              </a:lnSpc>
            </a:pPr>
            <a:r>
              <a:rPr sz="3450" b="1" spc="-5" dirty="0">
                <a:latin typeface="Arial"/>
                <a:cs typeface="Arial"/>
              </a:rPr>
              <a:t>...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12889" y="2175714"/>
            <a:ext cx="3180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5" dirty="0">
                <a:latin typeface="Arial"/>
                <a:cs typeface="Arial"/>
              </a:rPr>
              <a:t> </a:t>
            </a:r>
            <a:r>
              <a:rPr sz="2300" b="1" spc="-10" dirty="0">
                <a:latin typeface="Arial"/>
                <a:cs typeface="Arial"/>
              </a:rPr>
              <a:t>TennisCoach.java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89050" y="510844"/>
            <a:ext cx="18211800" cy="1401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125"/>
              </a:spcBef>
            </a:pPr>
            <a:r>
              <a:rPr sz="4500" spc="190" dirty="0"/>
              <a:t>Step</a:t>
            </a:r>
            <a:r>
              <a:rPr sz="4500" spc="-45" dirty="0"/>
              <a:t> </a:t>
            </a:r>
            <a:r>
              <a:rPr sz="4500" spc="-35" dirty="0"/>
              <a:t>1:</a:t>
            </a:r>
            <a:r>
              <a:rPr sz="4500" spc="-295" dirty="0"/>
              <a:t> </a:t>
            </a:r>
            <a:r>
              <a:rPr sz="4500" spc="100" dirty="0"/>
              <a:t>Configure</a:t>
            </a:r>
            <a:r>
              <a:rPr sz="4500" spc="-45" dirty="0"/>
              <a:t> </a:t>
            </a:r>
            <a:r>
              <a:rPr sz="4500" spc="200" dirty="0"/>
              <a:t>the</a:t>
            </a:r>
            <a:r>
              <a:rPr sz="4500" spc="-45" dirty="0"/>
              <a:t> </a:t>
            </a:r>
            <a:r>
              <a:rPr sz="4500" spc="125" dirty="0"/>
              <a:t>dependency</a:t>
            </a:r>
            <a:r>
              <a:rPr sz="4500" spc="-40" dirty="0"/>
              <a:t> </a:t>
            </a:r>
            <a:r>
              <a:rPr sz="4500" spc="130" dirty="0"/>
              <a:t>injection</a:t>
            </a:r>
            <a:r>
              <a:rPr sz="4500" spc="-45" dirty="0"/>
              <a:t> </a:t>
            </a:r>
            <a:r>
              <a:rPr sz="4500" spc="130" dirty="0"/>
              <a:t>with</a:t>
            </a:r>
            <a:r>
              <a:rPr sz="4500" spc="-295" dirty="0"/>
              <a:t> </a:t>
            </a:r>
            <a:r>
              <a:rPr sz="4500" spc="80" dirty="0"/>
              <a:t>Autowired</a:t>
            </a:r>
            <a:r>
              <a:rPr sz="4500" spc="-295" dirty="0"/>
              <a:t> </a:t>
            </a:r>
            <a:r>
              <a:rPr sz="4500" spc="140" dirty="0"/>
              <a:t>Annotation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7531" y="510844"/>
            <a:ext cx="10709036" cy="7098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711325" marR="15240" indent="-1394460">
              <a:lnSpc>
                <a:spcPct val="100000"/>
              </a:lnSpc>
              <a:spcBef>
                <a:spcPts val="135"/>
              </a:spcBef>
            </a:pPr>
            <a:r>
              <a:rPr sz="4500" spc="-125" dirty="0"/>
              <a:t>Bean</a:t>
            </a:r>
            <a:r>
              <a:rPr sz="4500" spc="-405" dirty="0"/>
              <a:t> </a:t>
            </a:r>
            <a:r>
              <a:rPr sz="4500" spc="-140" dirty="0"/>
              <a:t>Scopes</a:t>
            </a:r>
            <a:r>
              <a:rPr sz="4500" spc="-400" dirty="0"/>
              <a:t> </a:t>
            </a:r>
            <a:r>
              <a:rPr sz="4500" spc="-170" dirty="0"/>
              <a:t>with </a:t>
            </a:r>
            <a:r>
              <a:rPr sz="4500" spc="-2540" dirty="0"/>
              <a:t> </a:t>
            </a:r>
            <a:r>
              <a:rPr sz="4500" spc="-170" dirty="0"/>
              <a:t>Annotations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92898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95" dirty="0">
                <a:latin typeface="Palatino Linotype"/>
                <a:cs typeface="Palatino Linotype"/>
              </a:rPr>
              <a:t>Explicitly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170" dirty="0">
                <a:latin typeface="Palatino Linotype"/>
                <a:cs typeface="Palatino Linotype"/>
              </a:rPr>
              <a:t>Specify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15" dirty="0">
                <a:latin typeface="Palatino Linotype"/>
                <a:cs typeface="Palatino Linotype"/>
              </a:rPr>
              <a:t>Bean</a:t>
            </a:r>
            <a:r>
              <a:rPr sz="6500" spc="-85" dirty="0">
                <a:latin typeface="Palatino Linotype"/>
                <a:cs typeface="Palatino Linotype"/>
              </a:rPr>
              <a:t> </a:t>
            </a:r>
            <a:r>
              <a:rPr sz="6500" spc="-50" dirty="0">
                <a:latin typeface="Palatino Linotype"/>
                <a:cs typeface="Palatino Linotype"/>
              </a:rPr>
              <a:t>Scope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1151" y="2725632"/>
            <a:ext cx="13126719" cy="6725284"/>
            <a:chOff x="3081151" y="2725632"/>
            <a:chExt cx="13126719" cy="6725284"/>
          </a:xfrm>
        </p:grpSpPr>
        <p:sp>
          <p:nvSpPr>
            <p:cNvPr id="4" name="object 4"/>
            <p:cNvSpPr/>
            <p:nvPr/>
          </p:nvSpPr>
          <p:spPr>
            <a:xfrm>
              <a:off x="3259156" y="2840812"/>
              <a:ext cx="12770485" cy="6264275"/>
            </a:xfrm>
            <a:custGeom>
              <a:avLst/>
              <a:gdLst/>
              <a:ahLst/>
              <a:cxnLst/>
              <a:rect l="l" t="t" r="r" b="b"/>
              <a:pathLst>
                <a:path w="12770485" h="6264275">
                  <a:moveTo>
                    <a:pt x="0" y="0"/>
                  </a:moveTo>
                  <a:lnTo>
                    <a:pt x="12770292" y="0"/>
                  </a:lnTo>
                  <a:lnTo>
                    <a:pt x="12770292" y="6264207"/>
                  </a:lnTo>
                  <a:lnTo>
                    <a:pt x="0" y="6264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1151" y="2725632"/>
              <a:ext cx="13126301" cy="67249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17041" y="3568343"/>
            <a:ext cx="12487910" cy="478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Arial MT"/>
                <a:cs typeface="Arial MT"/>
              </a:rPr>
              <a:t>@Component</a:t>
            </a:r>
            <a:endParaRPr sz="4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b="1" spc="-5" dirty="0">
                <a:latin typeface="Arial"/>
                <a:cs typeface="Arial"/>
              </a:rPr>
              <a:t>@Scope("singleton")</a:t>
            </a:r>
            <a:endParaRPr sz="4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4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b="1" spc="-35" dirty="0">
                <a:latin typeface="Arial"/>
                <a:cs typeface="Arial"/>
              </a:rPr>
              <a:t>TennisCoach</a:t>
            </a:r>
            <a:r>
              <a:rPr sz="4450" b="1" spc="20" dirty="0">
                <a:latin typeface="Arial"/>
                <a:cs typeface="Arial"/>
              </a:rPr>
              <a:t> </a:t>
            </a: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44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b="1" spc="-5" dirty="0">
                <a:latin typeface="Arial"/>
                <a:cs typeface="Arial"/>
              </a:rPr>
              <a:t>Coach </a:t>
            </a:r>
            <a:r>
              <a:rPr sz="4450" b="1" dirty="0">
                <a:latin typeface="Arial"/>
                <a:cs typeface="Arial"/>
              </a:rPr>
              <a:t>{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50" b="1" spc="-5" dirty="0">
                <a:latin typeface="Arial"/>
                <a:cs typeface="Arial"/>
              </a:rPr>
              <a:t>...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50" b="1" dirty="0">
                <a:latin typeface="Arial"/>
                <a:cs typeface="Arial"/>
              </a:rPr>
              <a:t>}</a:t>
            </a:r>
            <a:endParaRPr sz="4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508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55" dirty="0">
                <a:latin typeface="Palatino Linotype"/>
                <a:cs typeface="Palatino Linotype"/>
              </a:rPr>
              <a:t>Prototype</a:t>
            </a:r>
            <a:r>
              <a:rPr sz="6500" spc="-95" dirty="0">
                <a:latin typeface="Palatino Linotype"/>
                <a:cs typeface="Palatino Linotype"/>
              </a:rPr>
              <a:t> </a:t>
            </a:r>
            <a:r>
              <a:rPr sz="6500" spc="-20" dirty="0">
                <a:latin typeface="Palatino Linotype"/>
                <a:cs typeface="Palatino Linotype"/>
              </a:rPr>
              <a:t>Scope</a:t>
            </a:r>
            <a:r>
              <a:rPr sz="6500" spc="-90" dirty="0">
                <a:latin typeface="Palatino Linotype"/>
                <a:cs typeface="Palatino Linotype"/>
              </a:rPr>
              <a:t> </a:t>
            </a:r>
            <a:r>
              <a:rPr sz="6500" spc="-30" dirty="0">
                <a:latin typeface="Palatino Linotype"/>
                <a:cs typeface="Palatino Linotype"/>
              </a:rPr>
              <a:t>Example</a:t>
            </a:r>
            <a:endParaRPr sz="6500">
              <a:latin typeface="Palatino Linotype"/>
              <a:cs typeface="Palatino Linotyp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810" y="2103485"/>
            <a:ext cx="10569657" cy="10470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1810" y="2103485"/>
            <a:ext cx="10570210" cy="1047115"/>
          </a:xfrm>
          <a:prstGeom prst="rect">
            <a:avLst/>
          </a:prstGeom>
        </p:spPr>
        <p:txBody>
          <a:bodyPr vert="horz" wrap="square" lIns="0" tIns="233045" rIns="0" bIns="0" rtlCol="0">
            <a:spAutoFit/>
          </a:bodyPr>
          <a:lstStyle/>
          <a:p>
            <a:pPr marL="514350">
              <a:lnSpc>
                <a:spcPct val="100000"/>
              </a:lnSpc>
              <a:spcBef>
                <a:spcPts val="1835"/>
              </a:spcBef>
            </a:pP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Prototype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scope: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new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450" b="1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450" b="1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i="1" spc="5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81151" y="3464445"/>
            <a:ext cx="13126719" cy="6725284"/>
            <a:chOff x="3081151" y="3464445"/>
            <a:chExt cx="13126719" cy="6725284"/>
          </a:xfrm>
        </p:grpSpPr>
        <p:sp>
          <p:nvSpPr>
            <p:cNvPr id="6" name="object 6"/>
            <p:cNvSpPr/>
            <p:nvPr/>
          </p:nvSpPr>
          <p:spPr>
            <a:xfrm>
              <a:off x="3259156" y="3579624"/>
              <a:ext cx="12770485" cy="6264275"/>
            </a:xfrm>
            <a:custGeom>
              <a:avLst/>
              <a:gdLst/>
              <a:ahLst/>
              <a:cxnLst/>
              <a:rect l="l" t="t" r="r" b="b"/>
              <a:pathLst>
                <a:path w="12770485" h="6264275">
                  <a:moveTo>
                    <a:pt x="0" y="0"/>
                  </a:moveTo>
                  <a:lnTo>
                    <a:pt x="12770292" y="0"/>
                  </a:lnTo>
                  <a:lnTo>
                    <a:pt x="12770292" y="6264207"/>
                  </a:lnTo>
                  <a:lnTo>
                    <a:pt x="0" y="6264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1151" y="3464445"/>
              <a:ext cx="13126301" cy="67249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317041" y="4301304"/>
            <a:ext cx="12487910" cy="478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Arial MT"/>
                <a:cs typeface="Arial MT"/>
              </a:rPr>
              <a:t>@Component</a:t>
            </a:r>
            <a:endParaRPr sz="4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b="1" spc="-5" dirty="0">
                <a:latin typeface="Arial"/>
                <a:cs typeface="Arial"/>
              </a:rPr>
              <a:t>@Scope("prototype")</a:t>
            </a:r>
            <a:endParaRPr sz="4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4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b="1" spc="-35" dirty="0">
                <a:latin typeface="Arial"/>
                <a:cs typeface="Arial"/>
              </a:rPr>
              <a:t>TennisCoach</a:t>
            </a:r>
            <a:r>
              <a:rPr sz="4450" b="1" spc="20" dirty="0">
                <a:latin typeface="Arial"/>
                <a:cs typeface="Arial"/>
              </a:rPr>
              <a:t> </a:t>
            </a: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44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b="1" spc="-5" dirty="0">
                <a:latin typeface="Arial"/>
                <a:cs typeface="Arial"/>
              </a:rPr>
              <a:t>Coach </a:t>
            </a:r>
            <a:r>
              <a:rPr sz="4450" b="1" dirty="0">
                <a:latin typeface="Arial"/>
                <a:cs typeface="Arial"/>
              </a:rPr>
              <a:t>{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50" b="1" spc="-5" dirty="0">
                <a:latin typeface="Arial"/>
                <a:cs typeface="Arial"/>
              </a:rPr>
              <a:t>...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50" b="1" dirty="0">
                <a:latin typeface="Arial"/>
                <a:cs typeface="Arial"/>
              </a:rPr>
              <a:t>}</a:t>
            </a:r>
            <a:endParaRPr sz="4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7532" y="4435475"/>
            <a:ext cx="10709036" cy="7085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25"/>
              </a:spcBef>
            </a:pPr>
            <a:r>
              <a:rPr lang="en-US" sz="4500" spc="-125" dirty="0"/>
              <a:t>Bea</a:t>
            </a:r>
            <a:r>
              <a:rPr lang="en-US" sz="4500" spc="15" dirty="0"/>
              <a:t>n</a:t>
            </a:r>
            <a:r>
              <a:rPr lang="en-US" sz="4500" spc="-265" dirty="0"/>
              <a:t> </a:t>
            </a:r>
            <a:r>
              <a:rPr lang="en-US" sz="4500" spc="-125" dirty="0"/>
              <a:t>Lifecycl</a:t>
            </a:r>
            <a:r>
              <a:rPr lang="en-US" sz="4500" spc="15" dirty="0"/>
              <a:t>e</a:t>
            </a:r>
            <a:r>
              <a:rPr lang="en-US" sz="4500" spc="-260" dirty="0"/>
              <a:t> </a:t>
            </a:r>
            <a:r>
              <a:rPr lang="en-US" sz="4500" spc="-120" dirty="0"/>
              <a:t>Method</a:t>
            </a:r>
            <a:r>
              <a:rPr lang="en-US" sz="4500" spc="15" dirty="0"/>
              <a:t>s</a:t>
            </a:r>
            <a:r>
              <a:rPr lang="en-US" sz="4500" spc="-265" dirty="0"/>
              <a:t> </a:t>
            </a:r>
            <a:r>
              <a:rPr lang="en-US" sz="4500" spc="5" dirty="0"/>
              <a:t>-</a:t>
            </a:r>
            <a:r>
              <a:rPr lang="en-US" sz="4500" spc="-509" dirty="0"/>
              <a:t> </a:t>
            </a:r>
            <a:r>
              <a:rPr lang="en-US" sz="4500" spc="-125" dirty="0"/>
              <a:t>Annotations</a:t>
            </a:r>
            <a:endParaRPr sz="4500" spc="-1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5191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35" dirty="0">
                <a:latin typeface="Palatino Linotype"/>
                <a:cs typeface="Palatino Linotype"/>
              </a:rPr>
              <a:t>Ste</a:t>
            </a:r>
            <a:r>
              <a:rPr sz="6500" spc="125" dirty="0">
                <a:latin typeface="Palatino Linotype"/>
                <a:cs typeface="Palatino Linotype"/>
              </a:rPr>
              <a:t>p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245" dirty="0">
                <a:latin typeface="Palatino Linotype"/>
                <a:cs typeface="Palatino Linotype"/>
              </a:rPr>
              <a:t>1</a:t>
            </a:r>
            <a:r>
              <a:rPr sz="6500" spc="190" dirty="0">
                <a:latin typeface="Palatino Linotype"/>
                <a:cs typeface="Palatino Linotype"/>
              </a:rPr>
              <a:t>:</a:t>
            </a:r>
            <a:r>
              <a:rPr sz="6500" spc="-430" dirty="0">
                <a:latin typeface="Palatino Linotype"/>
                <a:cs typeface="Palatino Linotype"/>
              </a:rPr>
              <a:t> </a:t>
            </a:r>
            <a:r>
              <a:rPr sz="6500" spc="-150" dirty="0">
                <a:latin typeface="Palatino Linotype"/>
                <a:cs typeface="Palatino Linotype"/>
              </a:rPr>
              <a:t>Con</a:t>
            </a:r>
            <a:r>
              <a:rPr sz="6500" spc="-80" dirty="0">
                <a:latin typeface="Palatino Linotype"/>
                <a:cs typeface="Palatino Linotype"/>
              </a:rPr>
              <a:t>f</a:t>
            </a:r>
            <a:r>
              <a:rPr sz="6500" spc="-100" dirty="0">
                <a:latin typeface="Palatino Linotype"/>
                <a:cs typeface="Palatino Linotype"/>
              </a:rPr>
              <a:t>igur</a:t>
            </a:r>
            <a:r>
              <a:rPr sz="6500" spc="40" dirty="0">
                <a:latin typeface="Palatino Linotype"/>
                <a:cs typeface="Palatino Linotype"/>
              </a:rPr>
              <a:t>e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675" dirty="0">
                <a:latin typeface="Palatino Linotype"/>
                <a:cs typeface="Palatino Linotype"/>
              </a:rPr>
              <a:t>y</a:t>
            </a:r>
            <a:r>
              <a:rPr sz="6500" spc="15" dirty="0">
                <a:latin typeface="Palatino Linotype"/>
                <a:cs typeface="Palatino Linotype"/>
              </a:rPr>
              <a:t>ou</a:t>
            </a:r>
            <a:r>
              <a:rPr sz="6500" spc="100" dirty="0">
                <a:latin typeface="Palatino Linotype"/>
                <a:cs typeface="Palatino Linotype"/>
              </a:rPr>
              <a:t>r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60" dirty="0">
                <a:latin typeface="Palatino Linotype"/>
                <a:cs typeface="Palatino Linotype"/>
              </a:rPr>
              <a:t>Sprin</a:t>
            </a:r>
            <a:r>
              <a:rPr sz="6500" spc="80" dirty="0">
                <a:latin typeface="Palatino Linotype"/>
                <a:cs typeface="Palatino Linotype"/>
              </a:rPr>
              <a:t>g</a:t>
            </a:r>
            <a:r>
              <a:rPr sz="6500" spc="-75" dirty="0">
                <a:latin typeface="Palatino Linotype"/>
                <a:cs typeface="Palatino Linotype"/>
              </a:rPr>
              <a:t> </a:t>
            </a:r>
            <a:r>
              <a:rPr sz="6500" spc="-65" dirty="0">
                <a:latin typeface="Palatino Linotype"/>
                <a:cs typeface="Palatino Linotype"/>
              </a:rPr>
              <a:t>Beans</a:t>
            </a:r>
            <a:endParaRPr sz="650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21235" y="3228959"/>
            <a:ext cx="14194155" cy="4850765"/>
            <a:chOff x="2321235" y="3228959"/>
            <a:chExt cx="14194155" cy="4850765"/>
          </a:xfrm>
        </p:grpSpPr>
        <p:sp>
          <p:nvSpPr>
            <p:cNvPr id="4" name="object 4"/>
            <p:cNvSpPr/>
            <p:nvPr/>
          </p:nvSpPr>
          <p:spPr>
            <a:xfrm>
              <a:off x="2499240" y="3344139"/>
              <a:ext cx="13838555" cy="4390390"/>
            </a:xfrm>
            <a:custGeom>
              <a:avLst/>
              <a:gdLst/>
              <a:ahLst/>
              <a:cxnLst/>
              <a:rect l="l" t="t" r="r" b="b"/>
              <a:pathLst>
                <a:path w="13838555" h="4390390">
                  <a:moveTo>
                    <a:pt x="0" y="0"/>
                  </a:moveTo>
                  <a:lnTo>
                    <a:pt x="13838011" y="0"/>
                  </a:lnTo>
                  <a:lnTo>
                    <a:pt x="13838011" y="4389918"/>
                  </a:lnTo>
                  <a:lnTo>
                    <a:pt x="0" y="4389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1235" y="3228959"/>
              <a:ext cx="14194018" cy="485063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52666" y="3390337"/>
            <a:ext cx="13575030" cy="4272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spc="-3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spc="5" dirty="0">
                <a:solidFill>
                  <a:srgbClr val="932192"/>
                </a:solidFill>
                <a:latin typeface="Arial"/>
                <a:cs typeface="Arial"/>
              </a:rPr>
              <a:t>…</a:t>
            </a:r>
            <a:r>
              <a:rPr sz="3950" b="1" spc="-25" dirty="0">
                <a:solidFill>
                  <a:srgbClr val="932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"/>
              <a:cs typeface="Arial"/>
            </a:endParaRPr>
          </a:p>
          <a:p>
            <a:pPr marL="1129665" marR="5080" indent="-558800">
              <a:lnSpc>
                <a:spcPct val="100899"/>
              </a:lnSpc>
              <a:tabLst>
                <a:tab pos="2316480" algn="l"/>
              </a:tabLst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	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id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"myCoach" </a:t>
            </a:r>
            <a:r>
              <a:rPr sz="3950" b="1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3950" b="1" spc="-5" dirty="0">
                <a:latin typeface="Arial"/>
                <a:cs typeface="Arial"/>
              </a:rPr>
              <a:t>=</a:t>
            </a:r>
            <a:r>
              <a:rPr sz="3950" b="1" i="1" spc="-5" dirty="0">
                <a:solidFill>
                  <a:srgbClr val="3933FF"/>
                </a:solidFill>
                <a:latin typeface="Arial"/>
                <a:cs typeface="Arial"/>
              </a:rPr>
              <a:t>"com.luv2code.springdemo.BaseballCoach"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 marL="570865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7487" y="2793497"/>
            <a:ext cx="39350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4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applicationContext.xml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8526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5" dirty="0">
                <a:latin typeface="Times New Roman"/>
                <a:cs typeface="Times New Roman"/>
              </a:rPr>
              <a:t>Init</a:t>
            </a:r>
            <a:r>
              <a:rPr sz="6500" spc="135" dirty="0">
                <a:latin typeface="Times New Roman"/>
                <a:cs typeface="Times New Roman"/>
              </a:rPr>
              <a:t>: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220" dirty="0">
                <a:latin typeface="Times New Roman"/>
                <a:cs typeface="Times New Roman"/>
              </a:rPr>
              <a:t>metho</a:t>
            </a:r>
            <a:r>
              <a:rPr sz="6500" spc="370" dirty="0">
                <a:latin typeface="Times New Roman"/>
                <a:cs typeface="Times New Roman"/>
              </a:rPr>
              <a:t>d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10" dirty="0">
                <a:latin typeface="Times New Roman"/>
                <a:cs typeface="Times New Roman"/>
              </a:rPr>
              <a:t>con</a:t>
            </a:r>
            <a:r>
              <a:rPr sz="6500" spc="160" dirty="0">
                <a:latin typeface="Times New Roman"/>
                <a:cs typeface="Times New Roman"/>
              </a:rPr>
              <a:t>f</a:t>
            </a:r>
            <a:r>
              <a:rPr sz="6500" spc="130" dirty="0">
                <a:latin typeface="Times New Roman"/>
                <a:cs typeface="Times New Roman"/>
              </a:rPr>
              <a:t>iguration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1151" y="2540218"/>
            <a:ext cx="12752070" cy="6725284"/>
            <a:chOff x="3081151" y="2540218"/>
            <a:chExt cx="12752070" cy="6725284"/>
          </a:xfrm>
        </p:grpSpPr>
        <p:sp>
          <p:nvSpPr>
            <p:cNvPr id="4" name="object 4"/>
            <p:cNvSpPr/>
            <p:nvPr/>
          </p:nvSpPr>
          <p:spPr>
            <a:xfrm>
              <a:off x="3259156" y="2655397"/>
              <a:ext cx="12396470" cy="6264275"/>
            </a:xfrm>
            <a:custGeom>
              <a:avLst/>
              <a:gdLst/>
              <a:ahLst/>
              <a:cxnLst/>
              <a:rect l="l" t="t" r="r" b="b"/>
              <a:pathLst>
                <a:path w="12396469" h="6264275">
                  <a:moveTo>
                    <a:pt x="0" y="0"/>
                  </a:moveTo>
                  <a:lnTo>
                    <a:pt x="12395916" y="0"/>
                  </a:lnTo>
                  <a:lnTo>
                    <a:pt x="12395916" y="6264207"/>
                  </a:lnTo>
                  <a:lnTo>
                    <a:pt x="0" y="6264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1151" y="2540218"/>
              <a:ext cx="12751925" cy="67249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17041" y="2699258"/>
            <a:ext cx="12115165" cy="614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Arial MT"/>
                <a:cs typeface="Arial MT"/>
              </a:rPr>
              <a:t>@Component</a:t>
            </a:r>
            <a:endParaRPr sz="4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4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4450" b="1" spc="-8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spc="-45" dirty="0">
                <a:latin typeface="Arial MT"/>
                <a:cs typeface="Arial MT"/>
              </a:rPr>
              <a:t>TennisCoach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implements </a:t>
            </a:r>
            <a:r>
              <a:rPr sz="4450" dirty="0">
                <a:latin typeface="Arial MT"/>
                <a:cs typeface="Arial MT"/>
              </a:rPr>
              <a:t>Coach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{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 MT"/>
              <a:cs typeface="Arial MT"/>
            </a:endParaRPr>
          </a:p>
          <a:p>
            <a:pPr marL="358140">
              <a:lnSpc>
                <a:spcPct val="100000"/>
              </a:lnSpc>
            </a:pPr>
            <a:r>
              <a:rPr sz="4450" b="1" spc="-5" dirty="0">
                <a:latin typeface="Arial"/>
                <a:cs typeface="Arial"/>
              </a:rPr>
              <a:t>@PostConstruct</a:t>
            </a:r>
            <a:endParaRPr sz="4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20"/>
              </a:spcBef>
            </a:pP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4450" b="1" spc="-5" dirty="0">
                <a:latin typeface="Arial"/>
                <a:cs typeface="Arial"/>
              </a:rPr>
              <a:t>void</a:t>
            </a:r>
            <a:r>
              <a:rPr sz="4450" b="1" dirty="0">
                <a:latin typeface="Arial"/>
                <a:cs typeface="Arial"/>
              </a:rPr>
              <a:t> </a:t>
            </a:r>
            <a:r>
              <a:rPr sz="4450" b="1" spc="-5" dirty="0">
                <a:latin typeface="Arial"/>
                <a:cs typeface="Arial"/>
              </a:rPr>
              <a:t>doMyStartupStuff()</a:t>
            </a:r>
            <a:r>
              <a:rPr sz="4450" b="1" dirty="0">
                <a:latin typeface="Arial"/>
                <a:cs typeface="Arial"/>
              </a:rPr>
              <a:t> { … }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</a:pPr>
            <a:r>
              <a:rPr sz="4450" spc="-5" dirty="0">
                <a:latin typeface="Arial MT"/>
                <a:cs typeface="Arial MT"/>
              </a:rPr>
              <a:t>...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450" dirty="0">
                <a:latin typeface="Arial MT"/>
                <a:cs typeface="Arial MT"/>
              </a:rPr>
              <a:t>}</a:t>
            </a:r>
            <a:endParaRPr sz="4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3411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75" dirty="0">
                <a:latin typeface="Times New Roman"/>
                <a:cs typeface="Times New Roman"/>
              </a:rPr>
              <a:t>Destr</a:t>
            </a:r>
            <a:r>
              <a:rPr sz="6500" spc="105" dirty="0">
                <a:latin typeface="Times New Roman"/>
                <a:cs typeface="Times New Roman"/>
              </a:rPr>
              <a:t>o</a:t>
            </a:r>
            <a:r>
              <a:rPr sz="6500" spc="-415" dirty="0">
                <a:latin typeface="Times New Roman"/>
                <a:cs typeface="Times New Roman"/>
              </a:rPr>
              <a:t>y</a:t>
            </a:r>
            <a:r>
              <a:rPr sz="6500" spc="-185" dirty="0">
                <a:latin typeface="Times New Roman"/>
                <a:cs typeface="Times New Roman"/>
              </a:rPr>
              <a:t>: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220" dirty="0">
                <a:latin typeface="Times New Roman"/>
                <a:cs typeface="Times New Roman"/>
              </a:rPr>
              <a:t>metho</a:t>
            </a:r>
            <a:r>
              <a:rPr sz="6500" spc="370" dirty="0">
                <a:latin typeface="Times New Roman"/>
                <a:cs typeface="Times New Roman"/>
              </a:rPr>
              <a:t>d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10" dirty="0">
                <a:latin typeface="Times New Roman"/>
                <a:cs typeface="Times New Roman"/>
              </a:rPr>
              <a:t>con</a:t>
            </a:r>
            <a:r>
              <a:rPr sz="6500" spc="160" dirty="0">
                <a:latin typeface="Times New Roman"/>
                <a:cs typeface="Times New Roman"/>
              </a:rPr>
              <a:t>f</a:t>
            </a:r>
            <a:r>
              <a:rPr sz="6500" spc="130" dirty="0">
                <a:latin typeface="Times New Roman"/>
                <a:cs typeface="Times New Roman"/>
              </a:rPr>
              <a:t>iguration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81151" y="2540218"/>
            <a:ext cx="12752070" cy="6725284"/>
            <a:chOff x="3081151" y="2540218"/>
            <a:chExt cx="12752070" cy="6725284"/>
          </a:xfrm>
        </p:grpSpPr>
        <p:sp>
          <p:nvSpPr>
            <p:cNvPr id="4" name="object 4"/>
            <p:cNvSpPr/>
            <p:nvPr/>
          </p:nvSpPr>
          <p:spPr>
            <a:xfrm>
              <a:off x="3259156" y="2655397"/>
              <a:ext cx="12396470" cy="6264275"/>
            </a:xfrm>
            <a:custGeom>
              <a:avLst/>
              <a:gdLst/>
              <a:ahLst/>
              <a:cxnLst/>
              <a:rect l="l" t="t" r="r" b="b"/>
              <a:pathLst>
                <a:path w="12396469" h="6264275">
                  <a:moveTo>
                    <a:pt x="0" y="0"/>
                  </a:moveTo>
                  <a:lnTo>
                    <a:pt x="12395916" y="0"/>
                  </a:lnTo>
                  <a:lnTo>
                    <a:pt x="12395916" y="6264207"/>
                  </a:lnTo>
                  <a:lnTo>
                    <a:pt x="0" y="6264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1151" y="2540218"/>
              <a:ext cx="12751925" cy="67249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17041" y="2699258"/>
            <a:ext cx="12115165" cy="614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Arial MT"/>
                <a:cs typeface="Arial MT"/>
              </a:rPr>
              <a:t>@Component</a:t>
            </a:r>
            <a:endParaRPr sz="4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44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4450" b="1" spc="-8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4450" spc="-45" dirty="0">
                <a:latin typeface="Arial MT"/>
                <a:cs typeface="Arial MT"/>
              </a:rPr>
              <a:t>TennisCoach</a:t>
            </a:r>
            <a:r>
              <a:rPr sz="4450" spc="-10" dirty="0">
                <a:latin typeface="Arial MT"/>
                <a:cs typeface="Arial MT"/>
              </a:rPr>
              <a:t> </a:t>
            </a: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implements </a:t>
            </a:r>
            <a:r>
              <a:rPr sz="4450" dirty="0">
                <a:latin typeface="Arial MT"/>
                <a:cs typeface="Arial MT"/>
              </a:rPr>
              <a:t>Coach</a:t>
            </a:r>
            <a:r>
              <a:rPr sz="4450" spc="-5" dirty="0">
                <a:latin typeface="Arial MT"/>
                <a:cs typeface="Arial MT"/>
              </a:rPr>
              <a:t> </a:t>
            </a:r>
            <a:r>
              <a:rPr sz="4450" dirty="0">
                <a:latin typeface="Arial MT"/>
                <a:cs typeface="Arial MT"/>
              </a:rPr>
              <a:t>{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 MT"/>
              <a:cs typeface="Arial MT"/>
            </a:endParaRPr>
          </a:p>
          <a:p>
            <a:pPr marL="358140">
              <a:lnSpc>
                <a:spcPct val="100000"/>
              </a:lnSpc>
            </a:pPr>
            <a:r>
              <a:rPr sz="4450" b="1" dirty="0">
                <a:latin typeface="Arial"/>
                <a:cs typeface="Arial"/>
              </a:rPr>
              <a:t>@PreDestroy</a:t>
            </a:r>
            <a:endParaRPr sz="4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20"/>
              </a:spcBef>
            </a:pPr>
            <a:r>
              <a:rPr sz="4450" b="1" spc="-5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4450" b="1" spc="-5" dirty="0">
                <a:latin typeface="Arial"/>
                <a:cs typeface="Arial"/>
              </a:rPr>
              <a:t>void</a:t>
            </a:r>
            <a:r>
              <a:rPr sz="4450" b="1" dirty="0">
                <a:latin typeface="Arial"/>
                <a:cs typeface="Arial"/>
              </a:rPr>
              <a:t> </a:t>
            </a:r>
            <a:r>
              <a:rPr sz="4450" b="1" spc="-5" dirty="0">
                <a:latin typeface="Arial"/>
                <a:cs typeface="Arial"/>
              </a:rPr>
              <a:t>doMyCleanupStuff()</a:t>
            </a:r>
            <a:r>
              <a:rPr sz="4450" b="1" dirty="0">
                <a:latin typeface="Arial"/>
                <a:cs typeface="Arial"/>
              </a:rPr>
              <a:t> {</a:t>
            </a:r>
            <a:r>
              <a:rPr sz="4450" b="1" spc="-5" dirty="0">
                <a:latin typeface="Arial"/>
                <a:cs typeface="Arial"/>
              </a:rPr>
              <a:t> </a:t>
            </a:r>
            <a:r>
              <a:rPr sz="4450" b="1" dirty="0">
                <a:latin typeface="Arial"/>
                <a:cs typeface="Arial"/>
              </a:rPr>
              <a:t>… }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</a:pPr>
            <a:r>
              <a:rPr sz="4450" spc="-5" dirty="0">
                <a:latin typeface="Arial MT"/>
                <a:cs typeface="Arial MT"/>
              </a:rPr>
              <a:t>...</a:t>
            </a:r>
            <a:endParaRPr sz="4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450" dirty="0">
                <a:latin typeface="Arial MT"/>
                <a:cs typeface="Arial MT"/>
              </a:rPr>
              <a:t>}</a:t>
            </a:r>
            <a:endParaRPr sz="4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Process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798702"/>
            <a:ext cx="13178790" cy="2543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Define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methods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init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destroy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annotations: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30" dirty="0">
                <a:latin typeface="Palatino Linotype"/>
                <a:cs typeface="Palatino Linotype"/>
              </a:rPr>
              <a:t>@PostConstruct</a:t>
            </a:r>
            <a:r>
              <a:rPr sz="4250" spc="20" dirty="0">
                <a:latin typeface="Palatino Linotype"/>
                <a:cs typeface="Palatino Linotype"/>
              </a:rPr>
              <a:t> and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@PreDestroy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5701" y="2616071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0"/>
                </a:lnTo>
                <a:lnTo>
                  <a:pt x="0" y="1182526"/>
                </a:lnTo>
                <a:lnTo>
                  <a:pt x="575" y="1221932"/>
                </a:lnTo>
                <a:lnTo>
                  <a:pt x="10782" y="1264512"/>
                </a:lnTo>
                <a:lnTo>
                  <a:pt x="29745" y="1303418"/>
                </a:lnTo>
                <a:lnTo>
                  <a:pt x="56635" y="1337334"/>
                </a:lnTo>
                <a:lnTo>
                  <a:pt x="90625" y="1364942"/>
                </a:lnTo>
                <a:lnTo>
                  <a:pt x="125884" y="1382491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0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5"/>
                </a:lnTo>
                <a:lnTo>
                  <a:pt x="3714587" y="1010189"/>
                </a:lnTo>
                <a:lnTo>
                  <a:pt x="3724029" y="960709"/>
                </a:lnTo>
                <a:lnTo>
                  <a:pt x="3728666" y="918753"/>
                </a:lnTo>
                <a:lnTo>
                  <a:pt x="3728085" y="879347"/>
                </a:lnTo>
                <a:lnTo>
                  <a:pt x="3717878" y="836768"/>
                </a:lnTo>
                <a:lnTo>
                  <a:pt x="3698917" y="797861"/>
                </a:lnTo>
                <a:lnTo>
                  <a:pt x="3672029" y="763945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7"/>
                </a:lnTo>
                <a:lnTo>
                  <a:pt x="531543" y="14079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410" y="34441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3520" y="4740275"/>
            <a:ext cx="1457706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spc="-114" dirty="0">
                <a:latin typeface="Arial"/>
                <a:cs typeface="Arial"/>
              </a:rPr>
              <a:t>Injecting</a:t>
            </a:r>
            <a:r>
              <a:rPr sz="6900" spc="-275" dirty="0">
                <a:latin typeface="Arial"/>
                <a:cs typeface="Arial"/>
              </a:rPr>
              <a:t> </a:t>
            </a:r>
            <a:r>
              <a:rPr sz="6900" spc="-175" dirty="0">
                <a:latin typeface="Arial"/>
                <a:cs typeface="Arial"/>
              </a:rPr>
              <a:t>Values</a:t>
            </a:r>
            <a:r>
              <a:rPr sz="6900" spc="-280" dirty="0">
                <a:latin typeface="Arial"/>
                <a:cs typeface="Arial"/>
              </a:rPr>
              <a:t> </a:t>
            </a:r>
            <a:r>
              <a:rPr sz="6900" spc="-95" dirty="0">
                <a:latin typeface="Arial"/>
                <a:cs typeface="Arial"/>
              </a:rPr>
              <a:t>from</a:t>
            </a:r>
            <a:r>
              <a:rPr sz="6900" spc="-280" dirty="0">
                <a:latin typeface="Arial"/>
                <a:cs typeface="Arial"/>
              </a:rPr>
              <a:t> </a:t>
            </a:r>
            <a:r>
              <a:rPr sz="6900" spc="-114" dirty="0">
                <a:latin typeface="Arial"/>
                <a:cs typeface="Arial"/>
              </a:rPr>
              <a:t>Properties</a:t>
            </a:r>
            <a:r>
              <a:rPr sz="6900" spc="-275" dirty="0">
                <a:latin typeface="Arial"/>
                <a:cs typeface="Arial"/>
              </a:rPr>
              <a:t> </a:t>
            </a:r>
            <a:r>
              <a:rPr sz="6900" spc="-130" dirty="0">
                <a:latin typeface="Arial"/>
                <a:cs typeface="Arial"/>
              </a:rPr>
              <a:t>File</a:t>
            </a:r>
            <a:endParaRPr sz="6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90" dirty="0"/>
              <a:t>Development</a:t>
            </a:r>
            <a:r>
              <a:rPr spc="-155" dirty="0"/>
              <a:t> </a:t>
            </a:r>
            <a:r>
              <a:rPr spc="12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866793"/>
            <a:ext cx="971042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dirty="0">
                <a:latin typeface="Palatino Linotype"/>
                <a:cs typeface="Palatino Linotype"/>
              </a:rPr>
              <a:t>Create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Properties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Load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Properties </a:t>
            </a:r>
            <a:r>
              <a:rPr sz="4250" spc="10" dirty="0">
                <a:latin typeface="Palatino Linotype"/>
                <a:cs typeface="Palatino Linotype"/>
              </a:rPr>
              <a:t>File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config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5" dirty="0">
                <a:latin typeface="Palatino Linotype"/>
                <a:cs typeface="Palatino Linotype"/>
              </a:rPr>
              <a:t>Reference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values</a:t>
            </a:r>
            <a:r>
              <a:rPr sz="4250" dirty="0">
                <a:latin typeface="Palatino Linotype"/>
                <a:cs typeface="Palatino Linotype"/>
              </a:rPr>
              <a:t> from </a:t>
            </a:r>
            <a:r>
              <a:rPr sz="4250" spc="5" dirty="0">
                <a:latin typeface="Palatino Linotype"/>
                <a:cs typeface="Palatino Linotype"/>
              </a:rPr>
              <a:t>Properties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45701" y="2616071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9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1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0"/>
                </a:lnTo>
                <a:lnTo>
                  <a:pt x="0" y="1182526"/>
                </a:lnTo>
                <a:lnTo>
                  <a:pt x="575" y="1221932"/>
                </a:lnTo>
                <a:lnTo>
                  <a:pt x="10782" y="1264512"/>
                </a:lnTo>
                <a:lnTo>
                  <a:pt x="29745" y="1303418"/>
                </a:lnTo>
                <a:lnTo>
                  <a:pt x="56635" y="1337334"/>
                </a:lnTo>
                <a:lnTo>
                  <a:pt x="90625" y="1364942"/>
                </a:lnTo>
                <a:lnTo>
                  <a:pt x="125884" y="1382491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0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5"/>
                </a:lnTo>
                <a:lnTo>
                  <a:pt x="3714587" y="1010189"/>
                </a:lnTo>
                <a:lnTo>
                  <a:pt x="3724029" y="960709"/>
                </a:lnTo>
                <a:lnTo>
                  <a:pt x="3728666" y="918753"/>
                </a:lnTo>
                <a:lnTo>
                  <a:pt x="3728085" y="879347"/>
                </a:lnTo>
                <a:lnTo>
                  <a:pt x="3717878" y="836768"/>
                </a:lnTo>
                <a:lnTo>
                  <a:pt x="3698917" y="797861"/>
                </a:lnTo>
                <a:lnTo>
                  <a:pt x="3672029" y="763945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3"/>
                </a:lnTo>
                <a:lnTo>
                  <a:pt x="3514822" y="692097"/>
                </a:lnTo>
                <a:lnTo>
                  <a:pt x="531543" y="14079"/>
                </a:lnTo>
                <a:lnTo>
                  <a:pt x="482063" y="4638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409410" y="3444188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8362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5" dirty="0"/>
              <a:t>Ste</a:t>
            </a:r>
            <a:r>
              <a:rPr spc="440" dirty="0"/>
              <a:t>p</a:t>
            </a:r>
            <a:r>
              <a:rPr spc="-75" dirty="0"/>
              <a:t> </a:t>
            </a:r>
            <a:r>
              <a:rPr spc="-120" dirty="0"/>
              <a:t>1</a:t>
            </a:r>
            <a:r>
              <a:rPr spc="10" dirty="0"/>
              <a:t>:</a:t>
            </a:r>
            <a:r>
              <a:rPr spc="-430" dirty="0"/>
              <a:t> </a:t>
            </a:r>
            <a:r>
              <a:rPr spc="65" dirty="0"/>
              <a:t>Creat</a:t>
            </a:r>
            <a:r>
              <a:rPr spc="180" dirty="0"/>
              <a:t>e</a:t>
            </a:r>
            <a:r>
              <a:rPr spc="-75" dirty="0"/>
              <a:t> </a:t>
            </a:r>
            <a:r>
              <a:rPr spc="110" dirty="0"/>
              <a:t>Propertie</a:t>
            </a:r>
            <a:r>
              <a:rPr spc="210" dirty="0"/>
              <a:t>s</a:t>
            </a:r>
            <a:r>
              <a:rPr spc="-75" dirty="0"/>
              <a:t> </a:t>
            </a:r>
            <a:r>
              <a:rPr spc="125" dirty="0"/>
              <a:t>F</a:t>
            </a:r>
            <a:r>
              <a:rPr spc="155" dirty="0"/>
              <a:t>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91713" y="3484987"/>
            <a:ext cx="14815819" cy="3824604"/>
            <a:chOff x="2191713" y="3484987"/>
            <a:chExt cx="14815819" cy="3824604"/>
          </a:xfrm>
        </p:grpSpPr>
        <p:sp>
          <p:nvSpPr>
            <p:cNvPr id="4" name="object 4"/>
            <p:cNvSpPr/>
            <p:nvPr/>
          </p:nvSpPr>
          <p:spPr>
            <a:xfrm>
              <a:off x="2369718" y="3600167"/>
              <a:ext cx="14459585" cy="3364229"/>
            </a:xfrm>
            <a:custGeom>
              <a:avLst/>
              <a:gdLst/>
              <a:ahLst/>
              <a:cxnLst/>
              <a:rect l="l" t="t" r="r" b="b"/>
              <a:pathLst>
                <a:path w="14459585" h="3364229">
                  <a:moveTo>
                    <a:pt x="0" y="0"/>
                  </a:moveTo>
                  <a:lnTo>
                    <a:pt x="14459559" y="0"/>
                  </a:lnTo>
                  <a:lnTo>
                    <a:pt x="14459559" y="3363771"/>
                  </a:lnTo>
                  <a:lnTo>
                    <a:pt x="0" y="33637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1713" y="3484987"/>
              <a:ext cx="14815569" cy="38244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27016" y="4447897"/>
            <a:ext cx="12877800" cy="16363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5250" b="1" spc="10" dirty="0">
                <a:latin typeface="Arial"/>
                <a:cs typeface="Arial"/>
                <a:hlinkClick r:id="rId3"/>
              </a:rPr>
              <a:t>foo.email=</a:t>
            </a:r>
            <a:r>
              <a:rPr sz="5250" b="1" spc="10" dirty="0">
                <a:solidFill>
                  <a:srgbClr val="0433FF"/>
                </a:solidFill>
                <a:latin typeface="Arial"/>
                <a:cs typeface="Arial"/>
                <a:hlinkClick r:id="rId4"/>
              </a:rPr>
              <a:t>myeasycoach@luv2code.com </a:t>
            </a:r>
            <a:r>
              <a:rPr sz="5250" b="1" spc="-144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5250" b="1" spc="5" dirty="0">
                <a:latin typeface="Arial"/>
                <a:cs typeface="Arial"/>
              </a:rPr>
              <a:t>foo.team=</a:t>
            </a:r>
            <a:r>
              <a:rPr sz="5250" b="1" spc="5" dirty="0">
                <a:solidFill>
                  <a:srgbClr val="0433FF"/>
                </a:solidFill>
                <a:latin typeface="Arial"/>
                <a:cs typeface="Arial"/>
              </a:rPr>
              <a:t>Awesome</a:t>
            </a:r>
            <a:r>
              <a:rPr sz="5250" b="1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0433FF"/>
                </a:solidFill>
                <a:latin typeface="Arial"/>
                <a:cs typeface="Arial"/>
              </a:rPr>
              <a:t>Java</a:t>
            </a:r>
            <a:r>
              <a:rPr sz="5250" b="1" spc="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0433FF"/>
                </a:solidFill>
                <a:latin typeface="Arial"/>
                <a:cs typeface="Arial"/>
              </a:rPr>
              <a:t>Coders</a:t>
            </a:r>
            <a:endParaRPr sz="5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0894" y="2940089"/>
            <a:ext cx="37953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latin typeface="Arial"/>
                <a:cs typeface="Arial"/>
              </a:rPr>
              <a:t>File:</a:t>
            </a:r>
            <a:r>
              <a:rPr sz="2950" b="1" spc="-5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sport.properties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289655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215" dirty="0"/>
              <a:t>Ste</a:t>
            </a:r>
            <a:r>
              <a:rPr sz="4500" spc="440" dirty="0"/>
              <a:t>p</a:t>
            </a:r>
            <a:r>
              <a:rPr sz="4500" spc="-75" dirty="0"/>
              <a:t> </a:t>
            </a:r>
            <a:r>
              <a:rPr sz="4500" spc="-120" dirty="0"/>
              <a:t>2</a:t>
            </a:r>
            <a:r>
              <a:rPr sz="4500" spc="10" dirty="0"/>
              <a:t>:</a:t>
            </a:r>
            <a:r>
              <a:rPr sz="4500" spc="-430" dirty="0"/>
              <a:t> </a:t>
            </a:r>
            <a:r>
              <a:rPr sz="4500" spc="150" dirty="0"/>
              <a:t>Loa</a:t>
            </a:r>
            <a:r>
              <a:rPr sz="4500" spc="285" dirty="0"/>
              <a:t>d</a:t>
            </a:r>
            <a:r>
              <a:rPr sz="4500" spc="-75" dirty="0"/>
              <a:t> </a:t>
            </a:r>
            <a:r>
              <a:rPr sz="4500" spc="110" dirty="0"/>
              <a:t>Propertie</a:t>
            </a:r>
            <a:r>
              <a:rPr sz="4500" spc="210" dirty="0"/>
              <a:t>s</a:t>
            </a:r>
            <a:r>
              <a:rPr sz="4500" spc="-75" dirty="0"/>
              <a:t> </a:t>
            </a:r>
            <a:r>
              <a:rPr sz="4500" spc="60" dirty="0"/>
              <a:t>f</a:t>
            </a:r>
            <a:r>
              <a:rPr sz="4500" spc="110" dirty="0"/>
              <a:t>il</a:t>
            </a:r>
            <a:r>
              <a:rPr sz="4500" spc="390" dirty="0"/>
              <a:t>e</a:t>
            </a:r>
            <a:r>
              <a:rPr sz="4500" spc="-75" dirty="0"/>
              <a:t> </a:t>
            </a:r>
            <a:r>
              <a:rPr sz="4500" spc="110" dirty="0"/>
              <a:t>i</a:t>
            </a:r>
            <a:r>
              <a:rPr sz="4500" spc="500" dirty="0"/>
              <a:t>n</a:t>
            </a:r>
            <a:r>
              <a:rPr sz="4500" spc="-75" dirty="0"/>
              <a:t> </a:t>
            </a:r>
            <a:r>
              <a:rPr sz="4500" spc="175" dirty="0"/>
              <a:t>Sprin</a:t>
            </a:r>
            <a:r>
              <a:rPr sz="4500" spc="325" dirty="0"/>
              <a:t>g</a:t>
            </a:r>
            <a:r>
              <a:rPr sz="4500" spc="-75" dirty="0"/>
              <a:t> </a:t>
            </a:r>
            <a:r>
              <a:rPr sz="4500" spc="210" dirty="0"/>
              <a:t>con</a:t>
            </a:r>
            <a:r>
              <a:rPr sz="4500" spc="160" dirty="0"/>
              <a:t>f</a:t>
            </a:r>
            <a:r>
              <a:rPr sz="4500" spc="114" dirty="0"/>
              <a:t>ig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1577" y="2935774"/>
            <a:ext cx="18362930" cy="4264660"/>
            <a:chOff x="991577" y="2935774"/>
            <a:chExt cx="18362930" cy="4264660"/>
          </a:xfrm>
        </p:grpSpPr>
        <p:sp>
          <p:nvSpPr>
            <p:cNvPr id="4" name="object 4"/>
            <p:cNvSpPr/>
            <p:nvPr/>
          </p:nvSpPr>
          <p:spPr>
            <a:xfrm>
              <a:off x="1169582" y="3050954"/>
              <a:ext cx="18007330" cy="3803650"/>
            </a:xfrm>
            <a:custGeom>
              <a:avLst/>
              <a:gdLst/>
              <a:ahLst/>
              <a:cxnLst/>
              <a:rect l="l" t="t" r="r" b="b"/>
              <a:pathLst>
                <a:path w="18007330" h="3803650">
                  <a:moveTo>
                    <a:pt x="0" y="0"/>
                  </a:moveTo>
                  <a:lnTo>
                    <a:pt x="18006849" y="0"/>
                  </a:lnTo>
                  <a:lnTo>
                    <a:pt x="18006849" y="3803549"/>
                  </a:lnTo>
                  <a:lnTo>
                    <a:pt x="0" y="3803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577" y="2935774"/>
              <a:ext cx="18362865" cy="42642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22864" y="3086681"/>
            <a:ext cx="10011410" cy="369442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4120"/>
              </a:lnSpc>
              <a:spcBef>
                <a:spcPts val="265"/>
              </a:spcBef>
            </a:pPr>
            <a:r>
              <a:rPr sz="3450" b="1" dirty="0">
                <a:latin typeface="Arial"/>
                <a:cs typeface="Arial"/>
              </a:rPr>
              <a:t>@Configuration </a:t>
            </a:r>
            <a:r>
              <a:rPr sz="3450" b="1" spc="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FF2600"/>
                </a:solidFill>
                <a:latin typeface="Arial"/>
                <a:cs typeface="Arial"/>
              </a:rPr>
              <a:t>@PropertySource</a:t>
            </a:r>
            <a:r>
              <a:rPr sz="3450" b="1" dirty="0">
                <a:latin typeface="Arial"/>
                <a:cs typeface="Arial"/>
              </a:rPr>
              <a:t>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"classpath:sport.properties"</a:t>
            </a:r>
            <a:r>
              <a:rPr sz="3450" b="1" dirty="0">
                <a:latin typeface="Arial"/>
                <a:cs typeface="Arial"/>
              </a:rPr>
              <a:t>)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SportConfig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Arial"/>
              <a:cs typeface="Arial"/>
            </a:endParaRPr>
          </a:p>
          <a:p>
            <a:pPr marL="256540">
              <a:lnSpc>
                <a:spcPct val="100000"/>
              </a:lnSpc>
            </a:pPr>
            <a:r>
              <a:rPr sz="3450" b="1" spc="10" dirty="0">
                <a:solidFill>
                  <a:srgbClr val="4E9072"/>
                </a:solidFill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3917" y="2154773"/>
            <a:ext cx="30556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6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SportConfig.java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611600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215" dirty="0"/>
              <a:t>Ste</a:t>
            </a:r>
            <a:r>
              <a:rPr sz="4500" spc="440" dirty="0"/>
              <a:t>p</a:t>
            </a:r>
            <a:r>
              <a:rPr sz="4500" spc="-75" dirty="0"/>
              <a:t> </a:t>
            </a:r>
            <a:r>
              <a:rPr sz="4500" spc="-120" dirty="0"/>
              <a:t>3</a:t>
            </a:r>
            <a:r>
              <a:rPr sz="4500" spc="10" dirty="0"/>
              <a:t>:</a:t>
            </a:r>
            <a:r>
              <a:rPr sz="4500" spc="-430" dirty="0"/>
              <a:t> </a:t>
            </a:r>
            <a:r>
              <a:rPr sz="4500" spc="135" dirty="0"/>
              <a:t>Referenc</a:t>
            </a:r>
            <a:r>
              <a:rPr sz="4500" spc="250" dirty="0"/>
              <a:t>e</a:t>
            </a:r>
            <a:r>
              <a:rPr sz="4500" spc="-725" dirty="0"/>
              <a:t> </a:t>
            </a:r>
            <a:r>
              <a:rPr sz="4500" spc="-765" dirty="0"/>
              <a:t>V</a:t>
            </a:r>
            <a:r>
              <a:rPr sz="4500" spc="150" dirty="0"/>
              <a:t>alue</a:t>
            </a:r>
            <a:r>
              <a:rPr sz="4500" spc="250" dirty="0"/>
              <a:t>s</a:t>
            </a:r>
            <a:r>
              <a:rPr sz="4500" spc="-75" dirty="0"/>
              <a:t> </a:t>
            </a:r>
            <a:r>
              <a:rPr sz="4500" spc="50" dirty="0"/>
              <a:t>fro</a:t>
            </a:r>
            <a:r>
              <a:rPr sz="4500" spc="360" dirty="0"/>
              <a:t>m</a:t>
            </a:r>
            <a:r>
              <a:rPr sz="4500" spc="-75" dirty="0"/>
              <a:t> </a:t>
            </a:r>
            <a:r>
              <a:rPr sz="4500" spc="110" dirty="0"/>
              <a:t>Propertie</a:t>
            </a:r>
            <a:r>
              <a:rPr sz="4500" spc="210" dirty="0"/>
              <a:t>s</a:t>
            </a:r>
            <a:r>
              <a:rPr sz="4500" spc="-75" dirty="0"/>
              <a:t> </a:t>
            </a:r>
            <a:r>
              <a:rPr sz="4500" spc="125" dirty="0"/>
              <a:t>F</a:t>
            </a:r>
            <a:r>
              <a:rPr sz="4500" spc="155" dirty="0"/>
              <a:t>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2947" y="2684977"/>
            <a:ext cx="13260705" cy="6672580"/>
            <a:chOff x="1242947" y="2684977"/>
            <a:chExt cx="13260705" cy="6672580"/>
          </a:xfrm>
        </p:grpSpPr>
        <p:sp>
          <p:nvSpPr>
            <p:cNvPr id="4" name="object 4"/>
            <p:cNvSpPr/>
            <p:nvPr/>
          </p:nvSpPr>
          <p:spPr>
            <a:xfrm>
              <a:off x="1420952" y="2800157"/>
              <a:ext cx="12905105" cy="6212205"/>
            </a:xfrm>
            <a:custGeom>
              <a:avLst/>
              <a:gdLst/>
              <a:ahLst/>
              <a:cxnLst/>
              <a:rect l="l" t="t" r="r" b="b"/>
              <a:pathLst>
                <a:path w="12905105" h="6212205">
                  <a:moveTo>
                    <a:pt x="0" y="0"/>
                  </a:moveTo>
                  <a:lnTo>
                    <a:pt x="12904548" y="0"/>
                  </a:lnTo>
                  <a:lnTo>
                    <a:pt x="12904548" y="6211852"/>
                  </a:lnTo>
                  <a:lnTo>
                    <a:pt x="0" y="62118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2947" y="2684977"/>
              <a:ext cx="13260549" cy="667257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74165" y="2845852"/>
            <a:ext cx="10556875" cy="4272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950" b="1" spc="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950" b="1" spc="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dirty="0">
                <a:latin typeface="Arial MT"/>
                <a:cs typeface="Arial MT"/>
              </a:rPr>
              <a:t>SwimCoach</a:t>
            </a:r>
            <a:r>
              <a:rPr sz="3950" spc="5" dirty="0">
                <a:latin typeface="Arial MT"/>
                <a:cs typeface="Arial MT"/>
              </a:rPr>
              <a:t> </a:t>
            </a: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implements</a:t>
            </a:r>
            <a:r>
              <a:rPr sz="3950" b="1" spc="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dirty="0">
                <a:latin typeface="Arial MT"/>
                <a:cs typeface="Arial MT"/>
              </a:rPr>
              <a:t>Coach</a:t>
            </a:r>
            <a:r>
              <a:rPr sz="3950" spc="1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{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 MT"/>
              <a:cs typeface="Arial MT"/>
            </a:endParaRPr>
          </a:p>
          <a:p>
            <a:pPr marL="389255" marR="5008880">
              <a:lnSpc>
                <a:spcPct val="100899"/>
              </a:lnSpc>
            </a:pPr>
            <a:r>
              <a:rPr sz="3950" b="1" spc="5" dirty="0">
                <a:solidFill>
                  <a:srgbClr val="FF2600"/>
                </a:solidFill>
                <a:latin typeface="Arial"/>
                <a:cs typeface="Arial"/>
              </a:rPr>
              <a:t>@</a:t>
            </a:r>
            <a:r>
              <a:rPr sz="3950" b="1" spc="-215" dirty="0">
                <a:solidFill>
                  <a:srgbClr val="FF2600"/>
                </a:solidFill>
                <a:latin typeface="Arial"/>
                <a:cs typeface="Arial"/>
              </a:rPr>
              <a:t>V</a:t>
            </a:r>
            <a:r>
              <a:rPr sz="3950" b="1" spc="-5" dirty="0">
                <a:solidFill>
                  <a:srgbClr val="FF2600"/>
                </a:solidFill>
                <a:latin typeface="Arial"/>
                <a:cs typeface="Arial"/>
              </a:rPr>
              <a:t>alu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e</a:t>
            </a:r>
            <a:r>
              <a:rPr sz="3950" dirty="0">
                <a:latin typeface="Arial MT"/>
                <a:cs typeface="Arial MT"/>
              </a:rPr>
              <a:t>(</a:t>
            </a:r>
            <a:r>
              <a:rPr sz="3950" dirty="0">
                <a:solidFill>
                  <a:srgbClr val="3933FF"/>
                </a:solidFill>
                <a:latin typeface="Arial MT"/>
                <a:cs typeface="Arial MT"/>
              </a:rPr>
              <a:t>"${</a:t>
            </a:r>
            <a:r>
              <a:rPr sz="3950" spc="-5" dirty="0">
                <a:solidFill>
                  <a:srgbClr val="3933FF"/>
                </a:solidFill>
                <a:latin typeface="Arial MT"/>
                <a:cs typeface="Arial MT"/>
              </a:rPr>
              <a:t>f</a:t>
            </a:r>
            <a:r>
              <a:rPr sz="3950" dirty="0">
                <a:solidFill>
                  <a:srgbClr val="3933FF"/>
                </a:solidFill>
                <a:latin typeface="Arial MT"/>
                <a:cs typeface="Arial MT"/>
              </a:rPr>
              <a:t>oo</a:t>
            </a:r>
            <a:r>
              <a:rPr sz="3950" spc="-5" dirty="0">
                <a:solidFill>
                  <a:srgbClr val="3933FF"/>
                </a:solidFill>
                <a:latin typeface="Arial MT"/>
                <a:cs typeface="Arial MT"/>
              </a:rPr>
              <a:t>.</a:t>
            </a:r>
            <a:r>
              <a:rPr sz="3950" dirty="0">
                <a:solidFill>
                  <a:srgbClr val="3933FF"/>
                </a:solidFill>
                <a:latin typeface="Arial MT"/>
                <a:cs typeface="Arial MT"/>
              </a:rPr>
              <a:t>email}</a:t>
            </a:r>
            <a:r>
              <a:rPr sz="3950" spc="-5" dirty="0">
                <a:solidFill>
                  <a:srgbClr val="3933FF"/>
                </a:solidFill>
                <a:latin typeface="Arial MT"/>
                <a:cs typeface="Arial MT"/>
              </a:rPr>
              <a:t>"</a:t>
            </a:r>
            <a:r>
              <a:rPr sz="3950" dirty="0">
                <a:latin typeface="Arial MT"/>
                <a:cs typeface="Arial MT"/>
              </a:rPr>
              <a:t>)  </a:t>
            </a: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dirty="0">
                <a:latin typeface="Arial MT"/>
                <a:cs typeface="Arial MT"/>
              </a:rPr>
              <a:t>String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0326CC"/>
                </a:solidFill>
                <a:latin typeface="Arial MT"/>
                <a:cs typeface="Arial MT"/>
              </a:rPr>
              <a:t>email</a:t>
            </a:r>
            <a:r>
              <a:rPr sz="3950" dirty="0">
                <a:latin typeface="Arial MT"/>
                <a:cs typeface="Arial MT"/>
              </a:rPr>
              <a:t>;</a:t>
            </a:r>
            <a:endParaRPr sz="3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50">
              <a:latin typeface="Arial MT"/>
              <a:cs typeface="Arial MT"/>
            </a:endParaRPr>
          </a:p>
          <a:p>
            <a:pPr marL="389255" marR="5092700">
              <a:lnSpc>
                <a:spcPct val="100899"/>
              </a:lnSpc>
            </a:pPr>
            <a:r>
              <a:rPr sz="3950" b="1" spc="5" dirty="0">
                <a:solidFill>
                  <a:srgbClr val="FF2600"/>
                </a:solidFill>
                <a:latin typeface="Arial"/>
                <a:cs typeface="Arial"/>
              </a:rPr>
              <a:t>@</a:t>
            </a:r>
            <a:r>
              <a:rPr sz="3950" b="1" spc="-215" dirty="0">
                <a:solidFill>
                  <a:srgbClr val="FF2600"/>
                </a:solidFill>
                <a:latin typeface="Arial"/>
                <a:cs typeface="Arial"/>
              </a:rPr>
              <a:t>V</a:t>
            </a:r>
            <a:r>
              <a:rPr sz="3950" b="1" spc="-5" dirty="0">
                <a:solidFill>
                  <a:srgbClr val="FF2600"/>
                </a:solidFill>
                <a:latin typeface="Arial"/>
                <a:cs typeface="Arial"/>
              </a:rPr>
              <a:t>alu</a:t>
            </a:r>
            <a:r>
              <a:rPr sz="3950" b="1" dirty="0">
                <a:solidFill>
                  <a:srgbClr val="FF2600"/>
                </a:solidFill>
                <a:latin typeface="Arial"/>
                <a:cs typeface="Arial"/>
              </a:rPr>
              <a:t>e</a:t>
            </a:r>
            <a:r>
              <a:rPr sz="3950" dirty="0">
                <a:latin typeface="Arial MT"/>
                <a:cs typeface="Arial MT"/>
              </a:rPr>
              <a:t>(</a:t>
            </a:r>
            <a:r>
              <a:rPr sz="3950" dirty="0">
                <a:solidFill>
                  <a:srgbClr val="3933FF"/>
                </a:solidFill>
                <a:latin typeface="Arial MT"/>
                <a:cs typeface="Arial MT"/>
              </a:rPr>
              <a:t>"${</a:t>
            </a:r>
            <a:r>
              <a:rPr sz="3950" spc="-5" dirty="0">
                <a:solidFill>
                  <a:srgbClr val="3933FF"/>
                </a:solidFill>
                <a:latin typeface="Arial MT"/>
                <a:cs typeface="Arial MT"/>
              </a:rPr>
              <a:t>f</a:t>
            </a:r>
            <a:r>
              <a:rPr sz="3950" dirty="0">
                <a:solidFill>
                  <a:srgbClr val="3933FF"/>
                </a:solidFill>
                <a:latin typeface="Arial MT"/>
                <a:cs typeface="Arial MT"/>
              </a:rPr>
              <a:t>oo</a:t>
            </a:r>
            <a:r>
              <a:rPr sz="3950" spc="-5" dirty="0">
                <a:solidFill>
                  <a:srgbClr val="3933FF"/>
                </a:solidFill>
                <a:latin typeface="Arial MT"/>
                <a:cs typeface="Arial MT"/>
              </a:rPr>
              <a:t>.t</a:t>
            </a:r>
            <a:r>
              <a:rPr sz="3950" dirty="0">
                <a:solidFill>
                  <a:srgbClr val="3933FF"/>
                </a:solidFill>
                <a:latin typeface="Arial MT"/>
                <a:cs typeface="Arial MT"/>
              </a:rPr>
              <a:t>eam}</a:t>
            </a:r>
            <a:r>
              <a:rPr sz="3950" spc="-5" dirty="0">
                <a:solidFill>
                  <a:srgbClr val="3933FF"/>
                </a:solidFill>
                <a:latin typeface="Arial MT"/>
                <a:cs typeface="Arial MT"/>
              </a:rPr>
              <a:t>"</a:t>
            </a:r>
            <a:r>
              <a:rPr sz="3950" dirty="0">
                <a:latin typeface="Arial MT"/>
                <a:cs typeface="Arial MT"/>
              </a:rPr>
              <a:t>)  </a:t>
            </a:r>
            <a:r>
              <a:rPr sz="39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950" dirty="0">
                <a:latin typeface="Arial MT"/>
                <a:cs typeface="Arial MT"/>
              </a:rPr>
              <a:t>String</a:t>
            </a:r>
            <a:r>
              <a:rPr sz="3950" spc="-10" dirty="0"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0326CC"/>
                </a:solidFill>
                <a:latin typeface="Arial MT"/>
                <a:cs typeface="Arial MT"/>
              </a:rPr>
              <a:t>team</a:t>
            </a:r>
            <a:r>
              <a:rPr sz="3950" dirty="0">
                <a:latin typeface="Arial MT"/>
                <a:cs typeface="Arial MT"/>
              </a:rPr>
              <a:t>;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51117" y="7704342"/>
            <a:ext cx="4445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5" dirty="0">
                <a:latin typeface="Arial MT"/>
                <a:cs typeface="Arial MT"/>
              </a:rPr>
              <a:t>...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4165" y="8311653"/>
            <a:ext cx="19367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Arial MT"/>
                <a:cs typeface="Arial MT"/>
              </a:rPr>
              <a:t>}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102" y="2311836"/>
            <a:ext cx="3023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latin typeface="Arial"/>
                <a:cs typeface="Arial"/>
              </a:rPr>
              <a:t>File:</a:t>
            </a:r>
            <a:r>
              <a:rPr sz="2300" b="1" spc="-5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SwimCoach.java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427460" y="7067181"/>
            <a:ext cx="9040495" cy="2693670"/>
            <a:chOff x="10427460" y="7067181"/>
            <a:chExt cx="9040495" cy="2693670"/>
          </a:xfrm>
        </p:grpSpPr>
        <p:sp>
          <p:nvSpPr>
            <p:cNvPr id="11" name="object 11"/>
            <p:cNvSpPr/>
            <p:nvPr/>
          </p:nvSpPr>
          <p:spPr>
            <a:xfrm>
              <a:off x="10605467" y="7182361"/>
              <a:ext cx="8684260" cy="2233295"/>
            </a:xfrm>
            <a:custGeom>
              <a:avLst/>
              <a:gdLst/>
              <a:ahLst/>
              <a:cxnLst/>
              <a:rect l="l" t="t" r="r" b="b"/>
              <a:pathLst>
                <a:path w="8684260" h="2233295">
                  <a:moveTo>
                    <a:pt x="0" y="0"/>
                  </a:moveTo>
                  <a:lnTo>
                    <a:pt x="8684102" y="0"/>
                  </a:lnTo>
                  <a:lnTo>
                    <a:pt x="8684102" y="2232916"/>
                  </a:lnTo>
                  <a:lnTo>
                    <a:pt x="0" y="2232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7460" y="7067181"/>
              <a:ext cx="9040118" cy="269363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657132" y="7746226"/>
            <a:ext cx="846010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4120"/>
              </a:lnSpc>
              <a:spcBef>
                <a:spcPts val="235"/>
              </a:spcBef>
            </a:pPr>
            <a:r>
              <a:rPr sz="3450" b="1" dirty="0">
                <a:latin typeface="Arial"/>
                <a:cs typeface="Arial"/>
                <a:hlinkClick r:id="rId4"/>
              </a:rPr>
              <a:t>foo.</a:t>
            </a:r>
            <a:r>
              <a:rPr sz="3450" b="1" spc="5" dirty="0">
                <a:latin typeface="Arial"/>
                <a:cs typeface="Arial"/>
                <a:hlinkClick r:id="rId4"/>
              </a:rPr>
              <a:t>ema</a:t>
            </a:r>
            <a:r>
              <a:rPr sz="3450" b="1" spc="-5" dirty="0">
                <a:latin typeface="Arial"/>
                <a:cs typeface="Arial"/>
                <a:hlinkClick r:id="rId4"/>
              </a:rPr>
              <a:t>il</a:t>
            </a:r>
            <a:r>
              <a:rPr sz="3450" b="1" spc="5" dirty="0">
                <a:latin typeface="Arial"/>
                <a:cs typeface="Arial"/>
                <a:hlinkClick r:id="rId4"/>
              </a:rPr>
              <a:t>=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  <a:hlinkClick r:id="rId5"/>
              </a:rPr>
              <a:t>myeasycoach@luv2code.com </a:t>
            </a:r>
            <a:r>
              <a:rPr sz="3450" b="1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foo.team=</a:t>
            </a:r>
            <a:r>
              <a:rPr sz="3450" b="1" dirty="0">
                <a:solidFill>
                  <a:srgbClr val="0433FF"/>
                </a:solidFill>
                <a:latin typeface="Arial"/>
                <a:cs typeface="Arial"/>
              </a:rPr>
              <a:t>Awesome</a:t>
            </a:r>
            <a:r>
              <a:rPr sz="3450" b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Java</a:t>
            </a:r>
            <a:r>
              <a:rPr sz="3450" b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Coders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2824</Words>
  <Application>Microsoft Office PowerPoint</Application>
  <PresentationFormat>Custom</PresentationFormat>
  <Paragraphs>680</Paragraphs>
  <Slides>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MS UI Gothic</vt:lpstr>
      <vt:lpstr>Arial</vt:lpstr>
      <vt:lpstr>Arial MT</vt:lpstr>
      <vt:lpstr>Calibri</vt:lpstr>
      <vt:lpstr>Palatino Linotype</vt:lpstr>
      <vt:lpstr>Times New Roman</vt:lpstr>
      <vt:lpstr>Trebuchet MS</vt:lpstr>
      <vt:lpstr>Office Theme</vt:lpstr>
      <vt:lpstr>Inversion of Control</vt:lpstr>
      <vt:lpstr>Inversion of Control (IoC)</vt:lpstr>
      <vt:lpstr>Coding Scenario</vt:lpstr>
      <vt:lpstr>Code Demo</vt:lpstr>
      <vt:lpstr>Ideal Solution</vt:lpstr>
      <vt:lpstr>Spring Container</vt:lpstr>
      <vt:lpstr>Configuring Spring Container</vt:lpstr>
      <vt:lpstr>Spring Development Process</vt:lpstr>
      <vt:lpstr>Step 1: Configure your Spring Beans</vt:lpstr>
      <vt:lpstr>Step 2: Create a Spring Container</vt:lpstr>
      <vt:lpstr>Step 3: Retrieve Beans from Container</vt:lpstr>
      <vt:lpstr>Step 3: Retrieve Beans from Container</vt:lpstr>
      <vt:lpstr>Spring Dependency  Injection</vt:lpstr>
      <vt:lpstr>Car Factory</vt:lpstr>
      <vt:lpstr>Spring Container</vt:lpstr>
      <vt:lpstr>Demo Example</vt:lpstr>
      <vt:lpstr>Injection Types</vt:lpstr>
      <vt:lpstr>Development Process - Constructor Injection</vt:lpstr>
      <vt:lpstr>Step 1: Define the dependency interface and class</vt:lpstr>
      <vt:lpstr>Step 2: Create a constructor in your class for injections</vt:lpstr>
      <vt:lpstr>Step 3: Configure the dependency injection in Spring config file</vt:lpstr>
      <vt:lpstr>How Spring Processes your Config File</vt:lpstr>
      <vt:lpstr>Setter Injection</vt:lpstr>
      <vt:lpstr>Inject dependencies by calling  setter method(s) on your class</vt:lpstr>
      <vt:lpstr>Development Process - Setter Injection</vt:lpstr>
      <vt:lpstr>Step1: Create setter method(s) in your class for injections</vt:lpstr>
      <vt:lpstr>Step 2: Configure the dependency injection in Spring config file</vt:lpstr>
      <vt:lpstr>Call setter method on Java class</vt:lpstr>
      <vt:lpstr>How Spring Processes your Config File</vt:lpstr>
      <vt:lpstr>Injecting Literal Values</vt:lpstr>
      <vt:lpstr>Injecting Literal Values</vt:lpstr>
      <vt:lpstr>Development Process</vt:lpstr>
      <vt:lpstr>Step1: Create setter method(s) in your class for injections</vt:lpstr>
      <vt:lpstr>Step 2: Configure the injection in Spring config file</vt:lpstr>
      <vt:lpstr>Injecting Values from Properties File</vt:lpstr>
      <vt:lpstr>Read from a Properties File</vt:lpstr>
      <vt:lpstr>Development Process</vt:lpstr>
      <vt:lpstr>Step 1: Create Properties File</vt:lpstr>
      <vt:lpstr>Step 2: Load Properties file in Spring config file</vt:lpstr>
      <vt:lpstr>Step 3: Reference Values from Properties File</vt:lpstr>
      <vt:lpstr>Bean Scopes</vt:lpstr>
      <vt:lpstr>Bean Scopes</vt:lpstr>
      <vt:lpstr>Default Scope: Singleton</vt:lpstr>
      <vt:lpstr>What Is a Singleton?</vt:lpstr>
      <vt:lpstr>What is a Singleton?</vt:lpstr>
      <vt:lpstr>Additional Spring Bean Scopes</vt:lpstr>
      <vt:lpstr>Prototype Scope Example</vt:lpstr>
      <vt:lpstr>Prototype Scope Example</vt:lpstr>
      <vt:lpstr>Bean Lifecycle Methods</vt:lpstr>
      <vt:lpstr>Bean Lifecycle</vt:lpstr>
      <vt:lpstr>Bean Lifecycle Methods / Hooks</vt:lpstr>
      <vt:lpstr>Init: method configuration</vt:lpstr>
      <vt:lpstr>Destroy: method configuration</vt:lpstr>
      <vt:lpstr>Development Process</vt:lpstr>
      <vt:lpstr>Spring Configuration with  Annotations</vt:lpstr>
      <vt:lpstr>What are Java Annotations?</vt:lpstr>
      <vt:lpstr>Annotation Example</vt:lpstr>
      <vt:lpstr>Why Spring Configuration with Annotations?</vt:lpstr>
      <vt:lpstr>Scanning for Component Classes</vt:lpstr>
      <vt:lpstr>Development Process</vt:lpstr>
      <vt:lpstr>Step 1: Enable component scanning in Spring config file</vt:lpstr>
      <vt:lpstr>Step 2: Add the @Component Annotation to your Java classes</vt:lpstr>
      <vt:lpstr>Step 3: Retrieve bean from Spring container</vt:lpstr>
      <vt:lpstr>@Components - Default  Bean ID</vt:lpstr>
      <vt:lpstr>PowerPoint Presentation</vt:lpstr>
      <vt:lpstr>Spring also supports Default Bean IDs</vt:lpstr>
      <vt:lpstr>Code example</vt:lpstr>
      <vt:lpstr>Code example</vt:lpstr>
      <vt:lpstr>Code example</vt:lpstr>
      <vt:lpstr>Code example</vt:lpstr>
      <vt:lpstr>Spring Dependency Injection  with Annotations and Autowiring</vt:lpstr>
      <vt:lpstr>Autowiring Injection Types</vt:lpstr>
      <vt:lpstr>Development Process - Constructor Injection</vt:lpstr>
      <vt:lpstr>Step 1: Define the dependency interface and class</vt:lpstr>
      <vt:lpstr>Step 2: Create a constructor in your class for injections</vt:lpstr>
      <vt:lpstr>Step 3: Configure the dependency injection @Autowired annotation</vt:lpstr>
      <vt:lpstr>Setter Injection with  Annotations and Autowiring</vt:lpstr>
      <vt:lpstr>Development Process - Setter Injection</vt:lpstr>
      <vt:lpstr>Step1: Create setter method(s) in your class for injections</vt:lpstr>
      <vt:lpstr>Step 2: Configure the dependency injection with Autowired Annotation</vt:lpstr>
      <vt:lpstr>PowerPoint Presentation</vt:lpstr>
      <vt:lpstr>Step 2: Configure the dependency injection with Autowired Annotation</vt:lpstr>
      <vt:lpstr>Field Injection with  Annotations and Autowiring</vt:lpstr>
      <vt:lpstr>Development Process - Field Injection</vt:lpstr>
      <vt:lpstr>Step 1: Configure the dependency injection with Autowired Annotation</vt:lpstr>
      <vt:lpstr>Bean Scopes with  Annotations</vt:lpstr>
      <vt:lpstr>Explicitly Specify Bean Scope</vt:lpstr>
      <vt:lpstr>Prototype Scope Example</vt:lpstr>
      <vt:lpstr>Bean Lifecycle Methods - Annotations</vt:lpstr>
      <vt:lpstr>Init: method configuration</vt:lpstr>
      <vt:lpstr>Destroy: method configuration</vt:lpstr>
      <vt:lpstr>Development Process</vt:lpstr>
      <vt:lpstr>Injecting Values from Properties File</vt:lpstr>
      <vt:lpstr>Development Process</vt:lpstr>
      <vt:lpstr>Step 1: Create Properties File</vt:lpstr>
      <vt:lpstr>Step 2: Load Properties file in Spring config</vt:lpstr>
      <vt:lpstr>Step 3: Reference Values from Properties 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10-what-is-inversion-of-control.pdf</dc:title>
  <dc:subject>luv2code</dc:subject>
  <dc:creator>www.luv2code.com</dc:creator>
  <cp:keywords>luv2code</cp:keywords>
  <cp:lastModifiedBy>As Rock</cp:lastModifiedBy>
  <cp:revision>10</cp:revision>
  <dcterms:created xsi:type="dcterms:W3CDTF">2023-01-21T17:07:22Z</dcterms:created>
  <dcterms:modified xsi:type="dcterms:W3CDTF">2023-01-31T18:14:05Z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2017-01-31T00:00:00Z</vt:filetime>
  </property>
  <property fmtid="{D5CDD505-2E9C-101B-9397-08002B2CF9AE}" pid="3" name="Creator">
    <vt:lpwstr>luv2code</vt:lpwstr>
  </property>
  <property fmtid="{D5CDD505-2E9C-101B-9397-08002B2CF9AE}" pid="4" name="LastSaved">
    <vt:filetime>2023-01-21T00:00:00Z</vt:filetime>
  </property>
</Properties>
</file>